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8" r:id="rId1"/>
    <p:sldMasterId id="2147483830" r:id="rId2"/>
    <p:sldMasterId id="2147483854" r:id="rId3"/>
  </p:sldMasterIdLst>
  <p:notesMasterIdLst>
    <p:notesMasterId r:id="rId41"/>
  </p:notesMasterIdLst>
  <p:sldIdLst>
    <p:sldId id="339" r:id="rId4"/>
    <p:sldId id="303" r:id="rId5"/>
    <p:sldId id="308" r:id="rId6"/>
    <p:sldId id="309" r:id="rId7"/>
    <p:sldId id="284" r:id="rId8"/>
    <p:sldId id="279" r:id="rId9"/>
    <p:sldId id="330" r:id="rId10"/>
    <p:sldId id="280" r:id="rId11"/>
    <p:sldId id="269" r:id="rId12"/>
    <p:sldId id="331" r:id="rId13"/>
    <p:sldId id="337" r:id="rId14"/>
    <p:sldId id="271" r:id="rId15"/>
    <p:sldId id="312" r:id="rId16"/>
    <p:sldId id="286" r:id="rId17"/>
    <p:sldId id="310" r:id="rId18"/>
    <p:sldId id="287" r:id="rId19"/>
    <p:sldId id="311" r:id="rId20"/>
    <p:sldId id="327" r:id="rId21"/>
    <p:sldId id="272" r:id="rId22"/>
    <p:sldId id="313" r:id="rId23"/>
    <p:sldId id="314" r:id="rId24"/>
    <p:sldId id="315" r:id="rId25"/>
    <p:sldId id="316" r:id="rId26"/>
    <p:sldId id="318" r:id="rId27"/>
    <p:sldId id="317" r:id="rId28"/>
    <p:sldId id="321" r:id="rId29"/>
    <p:sldId id="322" r:id="rId30"/>
    <p:sldId id="292" r:id="rId31"/>
    <p:sldId id="319" r:id="rId32"/>
    <p:sldId id="323" r:id="rId33"/>
    <p:sldId id="324" r:id="rId34"/>
    <p:sldId id="325" r:id="rId35"/>
    <p:sldId id="338" r:id="rId36"/>
    <p:sldId id="282" r:id="rId37"/>
    <p:sldId id="329" r:id="rId38"/>
    <p:sldId id="274" r:id="rId39"/>
    <p:sldId id="328" r:id="rId4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niang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441" autoAdjust="0"/>
    <p:restoredTop sz="94660"/>
  </p:normalViewPr>
  <p:slideViewPr>
    <p:cSldViewPr>
      <p:cViewPr>
        <p:scale>
          <a:sx n="60" d="100"/>
          <a:sy n="60" d="100"/>
        </p:scale>
        <p:origin x="-1338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ar-M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4FD51E22-4DED-4D16-9948-75AE0CE252B9}" type="datetimeFigureOut">
              <a:rPr lang="ar-MA"/>
              <a:pPr>
                <a:defRPr/>
              </a:pPr>
              <a:t>21-12-1432</a:t>
            </a:fld>
            <a:endParaRPr lang="ar-M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M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ar-M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D9690637-9320-4F6A-83B0-B1F991D3AFCE}" type="slidenum">
              <a:rPr lang="ar-MA"/>
              <a:pPr>
                <a:defRPr/>
              </a:pPr>
              <a:t>‹#›</a:t>
            </a:fld>
            <a:endParaRPr lang="ar-M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FCF5B5-80C1-4579-8121-BFBF67A47335}" type="slidenum">
              <a:rPr lang="ar-SA" smtClean="0">
                <a:cs typeface="Arial" charset="0"/>
              </a:rPr>
              <a:pPr/>
              <a:t>1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BB8632-9760-4D9F-B014-8BAF2AD593C6}" type="slidenum">
              <a:rPr lang="ar-SA" smtClean="0">
                <a:cs typeface="Arial" charset="0"/>
              </a:rPr>
              <a:pPr/>
              <a:t>11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08A73E-1012-4E3E-A57D-711D08582900}" type="slidenum">
              <a:rPr lang="ar-SA" smtClean="0">
                <a:cs typeface="Arial" charset="0"/>
              </a:rPr>
              <a:pPr/>
              <a:t>12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A674D5-8943-42A2-8564-DE811EA2A6A8}" type="slidenum">
              <a:rPr lang="ar-SA" smtClean="0">
                <a:cs typeface="Arial" charset="0"/>
              </a:rPr>
              <a:pPr/>
              <a:t>13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7D3828-FB91-4376-9AD3-E02BF7E3DA47}" type="slidenum">
              <a:rPr lang="ar-SA" smtClean="0">
                <a:cs typeface="Arial" charset="0"/>
              </a:rPr>
              <a:pPr/>
              <a:t>14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544F08-9CAF-40BF-AF3F-37BBDD1D6A1D}" type="slidenum">
              <a:rPr lang="ar-SA" smtClean="0">
                <a:cs typeface="Arial" charset="0"/>
              </a:rPr>
              <a:pPr/>
              <a:t>15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D317D4-86FF-4FC1-BBDF-AFEE089D7CB8}" type="slidenum">
              <a:rPr lang="ar-SA" smtClean="0">
                <a:cs typeface="Arial" charset="0"/>
              </a:rPr>
              <a:pPr/>
              <a:t>16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CA916E-8F77-4AC6-9235-4B7DDCB99875}" type="slidenum">
              <a:rPr lang="ar-SA" smtClean="0">
                <a:cs typeface="Arial" charset="0"/>
              </a:rPr>
              <a:pPr/>
              <a:t>17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7D3F69-941D-4F59-B6FC-2EFBAC3F43EC}" type="slidenum">
              <a:rPr lang="ar-SA" smtClean="0">
                <a:cs typeface="Arial" charset="0"/>
              </a:rPr>
              <a:pPr/>
              <a:t>19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830C79-82E2-42EF-9592-2514DF175AB5}" type="slidenum">
              <a:rPr lang="ar-SA" smtClean="0">
                <a:cs typeface="Arial" charset="0"/>
              </a:rPr>
              <a:pPr/>
              <a:t>20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203FDF-30A4-4141-BCFF-2494AE196AC7}" type="slidenum">
              <a:rPr lang="ar-SA" smtClean="0">
                <a:cs typeface="Arial" charset="0"/>
              </a:rPr>
              <a:pPr/>
              <a:t>2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16DFBB-27C7-4B9A-B2CA-9A4FC93F9A1A}" type="slidenum">
              <a:rPr lang="ar-SA" smtClean="0">
                <a:cs typeface="Arial" charset="0"/>
              </a:rPr>
              <a:pPr/>
              <a:t>21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410008-0DD9-485A-AC3E-A63239AA3F15}" type="slidenum">
              <a:rPr lang="ar-SA" smtClean="0">
                <a:cs typeface="Arial" charset="0"/>
              </a:rPr>
              <a:pPr/>
              <a:t>22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2072F5-F9B4-44A2-8D16-8E73D4C007FF}" type="slidenum">
              <a:rPr lang="ar-SA" smtClean="0">
                <a:cs typeface="Arial" charset="0"/>
              </a:rPr>
              <a:pPr/>
              <a:t>23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F6A199-CA64-42C0-9AF0-EB584CB41539}" type="slidenum">
              <a:rPr lang="ar-SA" smtClean="0">
                <a:cs typeface="Arial" charset="0"/>
              </a:rPr>
              <a:pPr/>
              <a:t>24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8099C4-0778-47BD-8676-45FCD55F61BC}" type="slidenum">
              <a:rPr lang="ar-SA" smtClean="0">
                <a:cs typeface="Arial" charset="0"/>
              </a:rPr>
              <a:pPr/>
              <a:t>25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1908E9-9675-4B52-AEB1-7B816A8B98D0}" type="slidenum">
              <a:rPr lang="ar-SA" smtClean="0">
                <a:cs typeface="Arial" charset="0"/>
              </a:rPr>
              <a:pPr/>
              <a:t>26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1E35E3-D852-4058-B4EB-1BCB7AF71F50}" type="slidenum">
              <a:rPr lang="ar-SA" smtClean="0">
                <a:cs typeface="Arial" charset="0"/>
              </a:rPr>
              <a:pPr/>
              <a:t>27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969DE6-26D5-4293-B4EE-AAA70D35EC9A}" type="slidenum">
              <a:rPr lang="ar-SA" smtClean="0">
                <a:cs typeface="Arial" charset="0"/>
              </a:rPr>
              <a:pPr/>
              <a:t>28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FBBD6F-C060-4BD2-A989-DA6EBD14B978}" type="slidenum">
              <a:rPr lang="ar-SA" smtClean="0">
                <a:cs typeface="Arial" charset="0"/>
              </a:rPr>
              <a:pPr/>
              <a:t>29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4347D2-4216-4F80-8A90-007A38AC6129}" type="slidenum">
              <a:rPr lang="ar-SA" smtClean="0">
                <a:cs typeface="Arial" charset="0"/>
              </a:rPr>
              <a:pPr/>
              <a:t>30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4035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CC3EF0-1591-4119-93BE-4013E24C3F83}" type="slidenum">
              <a:rPr lang="ar-SA" smtClean="0">
                <a:cs typeface="Arial" charset="0"/>
              </a:rPr>
              <a:pPr/>
              <a:t>31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954D9C-6F54-4F84-87D5-20468EA9E782}" type="slidenum">
              <a:rPr lang="ar-SA" smtClean="0">
                <a:cs typeface="Arial" charset="0"/>
              </a:rPr>
              <a:pPr/>
              <a:t>32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665116-3450-4738-A9EE-C5856197C607}" type="slidenum">
              <a:rPr lang="ar-SA" smtClean="0">
                <a:cs typeface="Arial" charset="0"/>
              </a:rPr>
              <a:pPr/>
              <a:t>33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ar-MA" smtClean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609E59-1020-40F5-8440-C513712A0AFB}" type="slidenum">
              <a:rPr lang="ar-SA" smtClean="0">
                <a:cs typeface="Arial" charset="0"/>
              </a:rPr>
              <a:pPr/>
              <a:t>34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CB3268-9176-4517-9935-888BDDA8EFE4}" type="slidenum">
              <a:rPr lang="ar-SA" smtClean="0">
                <a:cs typeface="Arial" charset="0"/>
              </a:rPr>
              <a:pPr/>
              <a:t>35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479BCD-6525-42BA-A331-94B410597A20}" type="slidenum">
              <a:rPr lang="ar-SA" smtClean="0">
                <a:cs typeface="Arial" charset="0"/>
              </a:rPr>
              <a:pPr/>
              <a:t>36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ar-MA" smtClean="0"/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DA1F8B-2C06-450B-BD33-CB666AE1010E}" type="slidenum">
              <a:rPr lang="ar-SA" smtClean="0">
                <a:cs typeface="Arial" charset="0"/>
              </a:rPr>
              <a:pPr/>
              <a:t>37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E6A477-8FE0-4749-A77A-465576BD2F09}" type="slidenum">
              <a:rPr lang="ar-SA" smtClean="0">
                <a:cs typeface="Arial" charset="0"/>
              </a:rPr>
              <a:pPr/>
              <a:t>5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A88920-278E-4D94-983C-72526065BC12}" type="slidenum">
              <a:rPr lang="ar-SA" smtClean="0">
                <a:cs typeface="Arial" charset="0"/>
              </a:rPr>
              <a:pPr/>
              <a:t>6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96BD51-6287-4EF3-B40B-A7E0D7A84BE6}" type="slidenum">
              <a:rPr lang="ar-SA" smtClean="0">
                <a:cs typeface="Arial" charset="0"/>
              </a:rPr>
              <a:pPr/>
              <a:t>7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A6714A-D0E8-4562-9082-5E4CA6C2357B}" type="slidenum">
              <a:rPr lang="ar-SA" smtClean="0">
                <a:cs typeface="Arial" charset="0"/>
              </a:rPr>
              <a:pPr/>
              <a:t>8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921D99-C279-4F45-A043-3B05255DC168}" type="slidenum">
              <a:rPr lang="ar-SA" smtClean="0">
                <a:cs typeface="Arial" charset="0"/>
              </a:rPr>
              <a:pPr/>
              <a:t>9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DA118B-8485-4AE7-870E-CDACF90AA606}" type="slidenum">
              <a:rPr lang="ar-SA" smtClean="0">
                <a:cs typeface="Arial" charset="0"/>
              </a:rPr>
              <a:pPr/>
              <a:t>10</a:t>
            </a:fld>
            <a:endParaRPr lang="ar-MA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685F0-E08B-4DC4-A4B7-0295124C4C2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241C4-4403-4C69-9694-F2DC239CAB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15D44-EE12-4621-AB95-6A41A3E1D7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E6B01-27E0-4762-8B19-A4A843336383}" type="datetimeFigureOut">
              <a:rPr lang="fr-FR"/>
              <a:pPr>
                <a:defRPr/>
              </a:pPr>
              <a:t>17/11/2011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BF3A4-2C30-434D-98DD-5417B3B3ED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3CF7-08DA-494D-83B6-4FB5149E8897}" type="datetimeFigureOut">
              <a:rPr lang="fr-FR"/>
              <a:pPr>
                <a:defRPr/>
              </a:pPr>
              <a:t>17/11/2011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867F0-CF84-47E6-A8D4-4BF5433199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63B49-8959-4D2C-B7C9-DBCBEC903AC7}" type="datetimeFigureOut">
              <a:rPr lang="fr-FR"/>
              <a:pPr>
                <a:defRPr/>
              </a:pPr>
              <a:t>17/11/2011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3A13-CB79-4810-8941-2B889A220B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4CCC4-262C-47CB-8785-B3826D3B7CA0}" type="datetimeFigureOut">
              <a:rPr lang="fr-FR"/>
              <a:pPr>
                <a:defRPr/>
              </a:pPr>
              <a:t>17/11/2011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6A18-6093-42FB-8020-2B927E4FA5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C8086-8363-4B27-9C64-DF057597871E}" type="datetimeFigureOut">
              <a:rPr lang="fr-FR"/>
              <a:pPr>
                <a:defRPr/>
              </a:pPr>
              <a:t>17/11/2011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BB252-8E09-48EB-B134-2B60A6DC8D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6003E-9886-4684-A845-671D64D2A1C0}" type="datetimeFigureOut">
              <a:rPr lang="fr-FR"/>
              <a:pPr>
                <a:defRPr/>
              </a:pPr>
              <a:t>17/11/2011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EC689-BD56-461A-A8EA-E105AAB3CE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1EF9-5B3D-4837-891D-A35D1D512FBB}" type="datetimeFigureOut">
              <a:rPr lang="fr-FR"/>
              <a:pPr>
                <a:defRPr/>
              </a:pPr>
              <a:t>17/11/2011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93B3D-60AB-42D3-A844-BBF8C43CBB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B5122-E59B-402B-ADBE-A57A92D60EDE}" type="datetimeFigureOut">
              <a:rPr lang="fr-FR"/>
              <a:pPr>
                <a:defRPr/>
              </a:pPr>
              <a:t>17/11/2011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EB06-959A-44DB-A204-9EA261AEB3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E03DE-EC3D-4719-AD57-0B74FC61B90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4158F-F212-45C7-9181-B813570AEB37}" type="datetimeFigureOut">
              <a:rPr lang="fr-FR"/>
              <a:pPr>
                <a:defRPr/>
              </a:pPr>
              <a:t>17/11/2011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041CE-45DF-4001-B13E-7CD9967F92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57A1B-D106-43BD-B410-32937D555AD3}" type="datetimeFigureOut">
              <a:rPr lang="fr-FR"/>
              <a:pPr>
                <a:defRPr/>
              </a:pPr>
              <a:t>17/11/2011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C8F1F-FF4E-4FE3-9A3D-1AC4D7F696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08FD3-D68E-41D3-964D-84043B4D6BD9}" type="datetimeFigureOut">
              <a:rPr lang="fr-FR"/>
              <a:pPr>
                <a:defRPr/>
              </a:pPr>
              <a:t>17/11/2011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CB128-FEC3-43AC-ABC8-F586B068A5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ectangle à coins arrondis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ectangle à coins arrondis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1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235641-DC7E-4E21-A7E5-654D54B5F6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2CDA1-AE02-4834-8202-66CDDE8B95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C9749-D942-4A51-A284-551F20DBDA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87393-FCD9-4109-95F4-CA52E52C80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F2D7639-9159-4D2C-B300-F12D3464E9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1FB52-AB5B-440E-B71B-E6724C4484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D92C9-53EC-4285-AD02-154B1EDE78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FCE56-19FE-466A-96C7-FD5FA59B75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E2C83-A63C-4D5B-BCFD-2F55F0243D9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CC0E8-DC0E-43B8-A506-87FA75D0B5C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DBD2E-46BF-40B7-AB83-E3CE2DF73E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8E81-06BE-4AC1-A99C-C182684E84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DEA9E-D2CF-480E-9967-2D191AB12B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79FB-E70D-4F0A-87D3-4A4DA6343E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0FEF4-517C-4D79-8958-FF3B28CBAE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B96C-4915-4516-8492-3B9C874555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DFA0E-BE78-41AA-B5B2-38BA94AF47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0D170-5670-42F2-BD7A-863711555C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D404D4-7705-47E8-B7F5-72B379727A4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7" r:id="rId2"/>
    <p:sldLayoutId id="2147483866" r:id="rId3"/>
    <p:sldLayoutId id="2147483865" r:id="rId4"/>
    <p:sldLayoutId id="2147483864" r:id="rId5"/>
    <p:sldLayoutId id="2147483863" r:id="rId6"/>
    <p:sldLayoutId id="2147483862" r:id="rId7"/>
    <p:sldLayoutId id="2147483861" r:id="rId8"/>
    <p:sldLayoutId id="2147483860" r:id="rId9"/>
    <p:sldLayoutId id="2147483859" r:id="rId10"/>
    <p:sldLayoutId id="2147483858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31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AD74BA-778A-454B-9C03-B2D4A986B4C7}" type="datetimeFigureOut">
              <a:rPr lang="fr-FR"/>
              <a:pPr>
                <a:defRPr/>
              </a:pPr>
              <a:t>17/11/2011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60B932-CD52-4D61-AD58-C6DA6608ED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78" r:id="rId2"/>
    <p:sldLayoutId id="2147483877" r:id="rId3"/>
    <p:sldLayoutId id="2147483876" r:id="rId4"/>
    <p:sldLayoutId id="2147483875" r:id="rId5"/>
    <p:sldLayoutId id="2147483874" r:id="rId6"/>
    <p:sldLayoutId id="2147483873" r:id="rId7"/>
    <p:sldLayoutId id="2147483872" r:id="rId8"/>
    <p:sldLayoutId id="2147483871" r:id="rId9"/>
    <p:sldLayoutId id="2147483870" r:id="rId10"/>
    <p:sldLayoutId id="21474838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15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25616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F17E95-7376-4BD8-B165-1D1B6247B2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7" r:id="rId2"/>
    <p:sldLayoutId id="2147483886" r:id="rId3"/>
    <p:sldLayoutId id="2147483885" r:id="rId4"/>
    <p:sldLayoutId id="2147483889" r:id="rId5"/>
    <p:sldLayoutId id="2147483890" r:id="rId6"/>
    <p:sldLayoutId id="2147483884" r:id="rId7"/>
    <p:sldLayoutId id="2147483883" r:id="rId8"/>
    <p:sldLayoutId id="2147483882" r:id="rId9"/>
    <p:sldLayoutId id="2147483881" r:id="rId10"/>
    <p:sldLayoutId id="21474838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d.ansd.sn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ar-MA"/>
          </a:p>
        </p:txBody>
      </p:sp>
      <p:sp>
        <p:nvSpPr>
          <p:cNvPr id="38914" name="ZoneTexte 4"/>
          <p:cNvSpPr txBox="1">
            <a:spLocks noChangeArrowheads="1"/>
          </p:cNvSpPr>
          <p:nvPr/>
        </p:nvSpPr>
        <p:spPr bwMode="auto">
          <a:xfrm>
            <a:off x="357188" y="3857625"/>
            <a:ext cx="7921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990033"/>
                </a:solidFill>
                <a:latin typeface="Britannic Bold" pitchFamily="34" charset="0"/>
              </a:rPr>
              <a:t>Expérience du SENEGAL sur l’utilisation des SIG pour la collecte et la diffusion des données d’enquêtes et de recensements</a:t>
            </a:r>
            <a:endParaRPr lang="fr-FR" sz="3600"/>
          </a:p>
        </p:txBody>
      </p:sp>
      <p:pic>
        <p:nvPicPr>
          <p:cNvPr id="38915" name="Imag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88913"/>
            <a:ext cx="17160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14375" y="2071688"/>
            <a:ext cx="77152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Séminaire thématique sur l'intégration des informations statistiques et de données </a:t>
            </a:r>
            <a:r>
              <a:rPr lang="fr-FR" sz="2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géospatiales</a:t>
            </a:r>
            <a:r>
              <a:rPr lang="fr-FR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fr-FR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fr-FR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(Séoul - 27 Octobre 2011) </a:t>
            </a:r>
            <a:endParaRPr lang="en-U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7772400" cy="1143000"/>
          </a:xfrm>
        </p:spPr>
        <p:txBody>
          <a:bodyPr/>
          <a:lstStyle/>
          <a:p>
            <a:r>
              <a:rPr lang="fr-FR" b="1" i="1" smtClean="0"/>
              <a:t>Difficultés rencontrées</a:t>
            </a:r>
          </a:p>
        </p:txBody>
      </p:sp>
      <p:sp>
        <p:nvSpPr>
          <p:cNvPr id="5" name="Espace réservé du contenu 4"/>
          <p:cNvSpPr txBox="1">
            <a:spLocks noGrp="1" noChangeArrowheads="1"/>
          </p:cNvSpPr>
          <p:nvPr>
            <p:ph idx="1"/>
          </p:nvPr>
        </p:nvSpPr>
        <p:spPr>
          <a:xfrm>
            <a:off x="457200" y="2249488"/>
            <a:ext cx="8229600" cy="2708275"/>
          </a:xfrm>
        </p:spPr>
        <p:txBody>
          <a:bodyPr>
            <a:spAutoFit/>
          </a:bodyPr>
          <a:lstStyle/>
          <a:p>
            <a:pPr indent="-274638" algn="just" fontAlgn="auto">
              <a:spcAft>
                <a:spcPts val="1800"/>
              </a:spcAft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fr-FR" sz="2000" dirty="0" smtClean="0">
                <a:latin typeface="+mj-lt"/>
              </a:rPr>
              <a:t>Manque de données d’adressage au format vectoriel;</a:t>
            </a:r>
            <a:endParaRPr lang="fr-FR" sz="2000" dirty="0">
              <a:latin typeface="+mj-lt"/>
            </a:endParaRPr>
          </a:p>
          <a:p>
            <a:pPr indent="-274638" algn="just" fontAlgn="auto">
              <a:spcAft>
                <a:spcPts val="1800"/>
              </a:spcAft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fr-FR" sz="2000" dirty="0" smtClean="0">
                <a:latin typeface="+mj-lt"/>
              </a:rPr>
              <a:t>Problème de couverture nationale d’images grande échelle;</a:t>
            </a:r>
            <a:endParaRPr lang="fr-FR" sz="2000" dirty="0">
              <a:latin typeface="+mj-lt"/>
            </a:endParaRPr>
          </a:p>
          <a:p>
            <a:pPr indent="-274638" algn="just" fontAlgn="auto">
              <a:spcAft>
                <a:spcPts val="1800"/>
              </a:spcAft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fr-FR" sz="2000" dirty="0" smtClean="0">
                <a:latin typeface="+mj-lt"/>
              </a:rPr>
              <a:t>Problèmes de toponymie des localités;</a:t>
            </a:r>
          </a:p>
          <a:p>
            <a:pPr indent="-274638" algn="just" fontAlgn="auto">
              <a:spcAft>
                <a:spcPts val="1800"/>
              </a:spcAft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fr-FR" sz="2000" dirty="0" smtClean="0">
                <a:latin typeface="+mj-lt"/>
              </a:rPr>
              <a:t>Changement fréquent du découpage administratif;</a:t>
            </a:r>
          </a:p>
          <a:p>
            <a:pPr indent="-274638" algn="just" fontAlgn="auto">
              <a:spcAft>
                <a:spcPts val="1800"/>
              </a:spcAft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fr-FR" sz="2000" dirty="0" smtClean="0">
                <a:latin typeface="+mj-lt"/>
              </a:rPr>
              <a:t>Incompatibilité des données de plusieurs sources.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1438" y="3343275"/>
            <a:ext cx="6911976" cy="18002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PARTIE II : SIG outil de collecte et de diffusion</a:t>
            </a:r>
            <a:endParaRPr lang="fr-FR" b="1" smtClean="0">
              <a:solidFill>
                <a:schemeClr val="tx1"/>
              </a:solidFill>
            </a:endParaRPr>
          </a:p>
        </p:txBody>
      </p:sp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ar-M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75"/>
            <a:ext cx="8401050" cy="4525963"/>
          </a:xfrm>
        </p:spPr>
        <p:txBody>
          <a:bodyPr>
            <a:normAutofit/>
          </a:bodyPr>
          <a:lstStyle/>
          <a:p>
            <a:pPr marL="442913" indent="-442913" fontAlgn="auto">
              <a:lnSpc>
                <a:spcPct val="150000"/>
              </a:lnSpc>
              <a:spcAft>
                <a:spcPts val="1200"/>
              </a:spcAft>
              <a:buClrTx/>
              <a:buFont typeface="Wingdings" pitchFamily="2" charset="2"/>
              <a:buChar char="v"/>
              <a:defRPr/>
            </a:pPr>
            <a:r>
              <a:rPr lang="fr-FR" sz="2400" dirty="0">
                <a:latin typeface="+mj-lt"/>
              </a:rPr>
              <a:t>La cartographie censitaire aide les superviseurs et les enquêteurs dans </a:t>
            </a:r>
            <a:r>
              <a:rPr lang="fr-FR" sz="2400" dirty="0" smtClean="0">
                <a:latin typeface="+mj-lt"/>
              </a:rPr>
              <a:t>:</a:t>
            </a:r>
          </a:p>
          <a:p>
            <a:pPr marL="987425" indent="-256032" fontAlgn="auto">
              <a:lnSpc>
                <a:spcPct val="110000"/>
              </a:lnSpc>
              <a:spcAft>
                <a:spcPts val="1800"/>
              </a:spcAft>
              <a:buClrTx/>
              <a:buFont typeface="Courier New" pitchFamily="49" charset="0"/>
              <a:buChar char="o"/>
              <a:defRPr/>
            </a:pPr>
            <a:r>
              <a:rPr lang="fr-FR" sz="2000" dirty="0" smtClean="0">
                <a:latin typeface="+mj-lt"/>
              </a:rPr>
              <a:t>l’identification </a:t>
            </a:r>
            <a:r>
              <a:rPr lang="fr-FR" sz="2000" dirty="0">
                <a:latin typeface="+mj-lt"/>
              </a:rPr>
              <a:t>des aires de </a:t>
            </a:r>
            <a:r>
              <a:rPr lang="fr-FR" sz="2000" dirty="0" smtClean="0">
                <a:latin typeface="+mj-lt"/>
              </a:rPr>
              <a:t>dénombrement;</a:t>
            </a:r>
          </a:p>
          <a:p>
            <a:pPr marL="987425" indent="-256032" fontAlgn="auto">
              <a:lnSpc>
                <a:spcPct val="110000"/>
              </a:lnSpc>
              <a:spcAft>
                <a:spcPts val="1800"/>
              </a:spcAft>
              <a:buClrTx/>
              <a:buFont typeface="Courier New" pitchFamily="49" charset="0"/>
              <a:buChar char="o"/>
              <a:defRPr/>
            </a:pPr>
            <a:r>
              <a:rPr lang="fr-FR" sz="2000" dirty="0" smtClean="0">
                <a:latin typeface="+mj-lt"/>
              </a:rPr>
              <a:t>la </a:t>
            </a:r>
            <a:r>
              <a:rPr lang="fr-FR" sz="2000" dirty="0">
                <a:latin typeface="+mj-lt"/>
              </a:rPr>
              <a:t>localisation des </a:t>
            </a:r>
            <a:r>
              <a:rPr lang="fr-FR" sz="2000" dirty="0" smtClean="0">
                <a:latin typeface="+mj-lt"/>
              </a:rPr>
              <a:t>ménages;</a:t>
            </a:r>
          </a:p>
          <a:p>
            <a:pPr marL="987425" indent="-256032" fontAlgn="auto">
              <a:lnSpc>
                <a:spcPct val="110000"/>
              </a:lnSpc>
              <a:spcAft>
                <a:spcPts val="1800"/>
              </a:spcAft>
              <a:buClrTx/>
              <a:buFont typeface="Courier New" pitchFamily="49" charset="0"/>
              <a:buChar char="o"/>
              <a:defRPr/>
            </a:pPr>
            <a:r>
              <a:rPr lang="fr-FR" sz="2000" dirty="0" smtClean="0">
                <a:latin typeface="+mj-lt"/>
              </a:rPr>
              <a:t>la collecte des données au niveau de l’unité administrative appropriée;</a:t>
            </a:r>
          </a:p>
          <a:p>
            <a:pPr marL="987425" indent="-256032" fontAlgn="auto">
              <a:lnSpc>
                <a:spcPct val="110000"/>
              </a:lnSpc>
              <a:spcAft>
                <a:spcPts val="1800"/>
              </a:spcAft>
              <a:buClrTx/>
              <a:buFont typeface="Courier New" pitchFamily="49" charset="0"/>
              <a:buChar char="o"/>
              <a:defRPr/>
            </a:pPr>
            <a:r>
              <a:rPr lang="fr-FR" sz="2000" dirty="0" smtClean="0">
                <a:latin typeface="+mj-lt"/>
              </a:rPr>
              <a:t>la comparaison des données provenant d’autres recensements ou enquêtes</a:t>
            </a:r>
            <a:r>
              <a:rPr lang="fr-FR" sz="3200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2112963" y="1628775"/>
            <a:ext cx="5116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ar-MA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1438" y="3571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SIG : outil de collecte</a:t>
            </a:r>
            <a:endParaRPr lang="fr-FR" sz="32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3"/>
          <p:cNvSpPr txBox="1">
            <a:spLocks noChangeArrowheads="1"/>
          </p:cNvSpPr>
          <p:nvPr/>
        </p:nvSpPr>
        <p:spPr bwMode="auto">
          <a:xfrm>
            <a:off x="2112963" y="1628775"/>
            <a:ext cx="5116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ar-MA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28625" y="1773238"/>
            <a:ext cx="8466138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endParaRPr lang="fr-FR" b="1" dirty="0">
              <a:solidFill>
                <a:srgbClr val="660033"/>
              </a:solidFill>
              <a:latin typeface="+mj-lt"/>
            </a:endParaRPr>
          </a:p>
          <a:p>
            <a:pPr marL="1257300" lvl="2" indent="-342900">
              <a:spcAft>
                <a:spcPts val="1800"/>
              </a:spcAft>
              <a:buFont typeface="Courier New" pitchFamily="49" charset="0"/>
              <a:buChar char="o"/>
              <a:defRPr/>
            </a:pPr>
            <a:r>
              <a:rPr lang="fr-FR" sz="2000" dirty="0">
                <a:latin typeface="+mj-lt"/>
              </a:rPr>
              <a:t>Cartographie </a:t>
            </a:r>
            <a:r>
              <a:rPr lang="fr-FR" sz="2000" dirty="0">
                <a:latin typeface="+mj-lt"/>
              </a:rPr>
              <a:t>du RGPH </a:t>
            </a:r>
            <a:r>
              <a:rPr lang="fr-FR" sz="2000" dirty="0">
                <a:latin typeface="+mj-lt"/>
              </a:rPr>
              <a:t>2002;</a:t>
            </a:r>
          </a:p>
          <a:p>
            <a:pPr marL="1257300" lvl="2" indent="-342900">
              <a:spcAft>
                <a:spcPts val="1800"/>
              </a:spcAft>
              <a:buFont typeface="Courier New" pitchFamily="49" charset="0"/>
              <a:buChar char="o"/>
              <a:defRPr/>
            </a:pPr>
            <a:r>
              <a:rPr lang="fr-FR" sz="2000" dirty="0">
                <a:latin typeface="+mj-lt"/>
              </a:rPr>
              <a:t>RGPH 2002;</a:t>
            </a:r>
            <a:endParaRPr lang="fr-FR" sz="2000" dirty="0">
              <a:latin typeface="+mj-lt"/>
            </a:endParaRPr>
          </a:p>
          <a:p>
            <a:pPr marL="1257300" lvl="2" indent="-342900">
              <a:spcAft>
                <a:spcPts val="1800"/>
              </a:spcAft>
              <a:buFont typeface="Courier New" pitchFamily="49" charset="0"/>
              <a:buChar char="o"/>
              <a:defRPr/>
            </a:pPr>
            <a:r>
              <a:rPr lang="fr-FR" sz="2000" dirty="0">
                <a:latin typeface="+mj-lt"/>
              </a:rPr>
              <a:t>Enquêtes EDS – MICS de 2010;</a:t>
            </a:r>
            <a:endParaRPr lang="fr-FR" sz="2000" dirty="0">
              <a:latin typeface="+mj-lt"/>
            </a:endParaRPr>
          </a:p>
          <a:p>
            <a:pPr marL="1257300" lvl="2" indent="-342900">
              <a:spcAft>
                <a:spcPts val="1800"/>
              </a:spcAft>
              <a:buFont typeface="Courier New" pitchFamily="49" charset="0"/>
              <a:buChar char="o"/>
              <a:defRPr/>
            </a:pPr>
            <a:r>
              <a:rPr lang="fr-FR" sz="2000" dirty="0">
                <a:latin typeface="+mj-lt"/>
              </a:rPr>
              <a:t>Enquêtes ESPS II de 2011</a:t>
            </a:r>
          </a:p>
          <a:p>
            <a:pPr marL="1257300" lvl="2" indent="-342900">
              <a:spcAft>
                <a:spcPts val="1800"/>
              </a:spcAft>
              <a:buFont typeface="Courier New" pitchFamily="49" charset="0"/>
              <a:buChar char="o"/>
              <a:defRPr/>
            </a:pPr>
            <a:r>
              <a:rPr lang="fr-FR" sz="2000" dirty="0">
                <a:latin typeface="+mj-lt"/>
              </a:rPr>
              <a:t>Enquêtes village de 2009 (cartographie de la pauvreté)</a:t>
            </a:r>
            <a:endParaRPr lang="fr-FR" sz="2000" dirty="0">
              <a:latin typeface="+mj-lt"/>
            </a:endParaRPr>
          </a:p>
          <a:p>
            <a:pPr marL="1257300" lvl="2" indent="-342900">
              <a:spcAft>
                <a:spcPts val="1800"/>
              </a:spcAft>
              <a:buFont typeface="Courier New" pitchFamily="49" charset="0"/>
              <a:buChar char="o"/>
              <a:defRPr/>
            </a:pPr>
            <a:r>
              <a:rPr lang="fr-FR" sz="2000" dirty="0">
                <a:latin typeface="+mj-lt"/>
              </a:rPr>
              <a:t>Utilisateurs externes.</a:t>
            </a:r>
            <a:endParaRPr lang="fr-FR" sz="2000" dirty="0">
              <a:latin typeface="+mj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1438" y="3571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SIG : outil de collecte</a:t>
            </a:r>
            <a:endParaRPr lang="fr-FR" sz="32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3"/>
          <p:cNvSpPr txBox="1">
            <a:spLocks noChangeArrowheads="1"/>
          </p:cNvSpPr>
          <p:nvPr/>
        </p:nvSpPr>
        <p:spPr bwMode="auto">
          <a:xfrm>
            <a:off x="2112963" y="1628775"/>
            <a:ext cx="5116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ar-MA"/>
          </a:p>
        </p:txBody>
      </p:sp>
      <p:sp>
        <p:nvSpPr>
          <p:cNvPr id="9" name="ZoneTexte 8"/>
          <p:cNvSpPr txBox="1"/>
          <p:nvPr/>
        </p:nvSpPr>
        <p:spPr>
          <a:xfrm>
            <a:off x="0" y="919163"/>
            <a:ext cx="9144000" cy="3667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latin typeface="Calibri" pitchFamily="34" charset="0"/>
                <a:cs typeface="Arial" pitchFamily="34" charset="0"/>
              </a:rPr>
              <a:t>Modèle de carte </a:t>
            </a:r>
            <a:r>
              <a:rPr lang="fr-FR" dirty="0">
                <a:latin typeface="Calibri" pitchFamily="34" charset="0"/>
                <a:cs typeface="Arial" pitchFamily="34" charset="0"/>
              </a:rPr>
              <a:t>papier scannée</a:t>
            </a:r>
            <a:endParaRPr lang="fr-FR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4515" name="Image 7" descr="Imag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1357313"/>
            <a:ext cx="86804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1438" y="3571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SIG : outil de collecte</a:t>
            </a:r>
            <a:endParaRPr lang="fr-FR" sz="32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3"/>
          <p:cNvSpPr txBox="1">
            <a:spLocks noChangeArrowheads="1"/>
          </p:cNvSpPr>
          <p:nvPr/>
        </p:nvSpPr>
        <p:spPr bwMode="auto">
          <a:xfrm>
            <a:off x="2112963" y="1628775"/>
            <a:ext cx="5116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ar-MA"/>
          </a:p>
        </p:txBody>
      </p:sp>
      <p:sp>
        <p:nvSpPr>
          <p:cNvPr id="9" name="ZoneTexte 8"/>
          <p:cNvSpPr txBox="1"/>
          <p:nvPr/>
        </p:nvSpPr>
        <p:spPr>
          <a:xfrm>
            <a:off x="0" y="919163"/>
            <a:ext cx="9144000" cy="3667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latin typeface="Calibri" pitchFamily="34" charset="0"/>
                <a:cs typeface="Arial" pitchFamily="34" charset="0"/>
              </a:rPr>
              <a:t>Carte de districts de recensement digitalisée milieu urbain/milieu rural à l’échelle régionale</a:t>
            </a:r>
            <a:endParaRPr lang="fr-FR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6563" name="Image 5" descr="Sans titre-2 copi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8" y="1357313"/>
            <a:ext cx="9085262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1438" y="3571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SIG : outil de collecte</a:t>
            </a:r>
            <a:endParaRPr lang="fr-FR" sz="32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3"/>
          <p:cNvSpPr txBox="1">
            <a:spLocks noChangeArrowheads="1"/>
          </p:cNvSpPr>
          <p:nvPr/>
        </p:nvSpPr>
        <p:spPr bwMode="auto">
          <a:xfrm>
            <a:off x="2112963" y="1628775"/>
            <a:ext cx="5116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ar-MA"/>
          </a:p>
        </p:txBody>
      </p:sp>
      <p:sp>
        <p:nvSpPr>
          <p:cNvPr id="9" name="ZoneTexte 8"/>
          <p:cNvSpPr txBox="1"/>
          <p:nvPr/>
        </p:nvSpPr>
        <p:spPr>
          <a:xfrm>
            <a:off x="0" y="919163"/>
            <a:ext cx="9144000" cy="3667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latin typeface="Calibri" pitchFamily="34" charset="0"/>
                <a:cs typeface="Arial" pitchFamily="34" charset="0"/>
              </a:rPr>
              <a:t>Digitalisation des districts de recensement  sur image en milieu urbain</a:t>
            </a:r>
            <a:endParaRPr lang="fr-FR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3" y="1357313"/>
            <a:ext cx="8262937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1438" y="3571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SIG : outil de collecte</a:t>
            </a:r>
            <a:endParaRPr lang="fr-FR" sz="32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3"/>
          <p:cNvSpPr txBox="1">
            <a:spLocks noChangeArrowheads="1"/>
          </p:cNvSpPr>
          <p:nvPr/>
        </p:nvSpPr>
        <p:spPr bwMode="auto">
          <a:xfrm>
            <a:off x="2112963" y="1628775"/>
            <a:ext cx="5116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ar-MA"/>
          </a:p>
        </p:txBody>
      </p:sp>
      <p:sp>
        <p:nvSpPr>
          <p:cNvPr id="9" name="ZoneTexte 8"/>
          <p:cNvSpPr txBox="1"/>
          <p:nvPr/>
        </p:nvSpPr>
        <p:spPr>
          <a:xfrm>
            <a:off x="0" y="919163"/>
            <a:ext cx="9144000" cy="3667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latin typeface="Calibri" pitchFamily="34" charset="0"/>
                <a:cs typeface="Arial" pitchFamily="34" charset="0"/>
              </a:rPr>
              <a:t>Modèle de carte </a:t>
            </a:r>
            <a:r>
              <a:rPr lang="fr-FR" dirty="0">
                <a:latin typeface="Calibri" pitchFamily="34" charset="0"/>
                <a:cs typeface="Arial" pitchFamily="34" charset="0"/>
              </a:rPr>
              <a:t>digitalisée avec limites de Districts de recensement en milieu urbain</a:t>
            </a:r>
            <a:endParaRPr lang="fr-FR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0659" name="Image 9" descr="Commune-de-PAT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358900"/>
            <a:ext cx="857250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1438" y="3571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SIG : outil de collecte</a:t>
            </a:r>
            <a:endParaRPr lang="fr-FR" sz="32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5" name="Group 24"/>
          <p:cNvGrpSpPr>
            <a:grpSpLocks/>
          </p:cNvGrpSpPr>
          <p:nvPr/>
        </p:nvGrpSpPr>
        <p:grpSpPr bwMode="auto">
          <a:xfrm>
            <a:off x="142875" y="2428875"/>
            <a:ext cx="1533525" cy="588963"/>
            <a:chOff x="282" y="1440"/>
            <a:chExt cx="966" cy="371"/>
          </a:xfrm>
        </p:grpSpPr>
        <p:sp>
          <p:nvSpPr>
            <p:cNvPr id="72752" name="Text Box 6"/>
            <p:cNvSpPr txBox="1">
              <a:spLocks noChangeArrowheads="1"/>
            </p:cNvSpPr>
            <p:nvPr/>
          </p:nvSpPr>
          <p:spPr bwMode="auto">
            <a:xfrm>
              <a:off x="720" y="1440"/>
              <a:ext cx="528" cy="371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200"/>
            </a:p>
          </p:txBody>
        </p:sp>
        <p:sp>
          <p:nvSpPr>
            <p:cNvPr id="72753" name="Text Box 8"/>
            <p:cNvSpPr txBox="1">
              <a:spLocks noChangeArrowheads="1"/>
            </p:cNvSpPr>
            <p:nvPr/>
          </p:nvSpPr>
          <p:spPr bwMode="auto">
            <a:xfrm>
              <a:off x="282" y="1440"/>
              <a:ext cx="438" cy="371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200"/>
            </a:p>
          </p:txBody>
        </p:sp>
      </p:grpSp>
      <p:sp>
        <p:nvSpPr>
          <p:cNvPr id="72706" name="Text Box 10"/>
          <p:cNvSpPr txBox="1">
            <a:spLocks noChangeArrowheads="1"/>
          </p:cNvSpPr>
          <p:nvPr/>
        </p:nvSpPr>
        <p:spPr bwMode="auto">
          <a:xfrm>
            <a:off x="1643063" y="2428875"/>
            <a:ext cx="838200" cy="58896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/>
          </a:p>
        </p:txBody>
      </p:sp>
      <p:grpSp>
        <p:nvGrpSpPr>
          <p:cNvPr id="72707" name="Group 25"/>
          <p:cNvGrpSpPr>
            <a:grpSpLocks/>
          </p:cNvGrpSpPr>
          <p:nvPr/>
        </p:nvGrpSpPr>
        <p:grpSpPr bwMode="auto">
          <a:xfrm>
            <a:off x="3071813" y="2428875"/>
            <a:ext cx="1676400" cy="588963"/>
            <a:chOff x="1776" y="1440"/>
            <a:chExt cx="1056" cy="371"/>
          </a:xfrm>
        </p:grpSpPr>
        <p:sp>
          <p:nvSpPr>
            <p:cNvPr id="72750" name="Text Box 9"/>
            <p:cNvSpPr txBox="1">
              <a:spLocks noChangeArrowheads="1"/>
            </p:cNvSpPr>
            <p:nvPr/>
          </p:nvSpPr>
          <p:spPr bwMode="auto">
            <a:xfrm>
              <a:off x="1776" y="1440"/>
              <a:ext cx="528" cy="371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200"/>
            </a:p>
          </p:txBody>
        </p:sp>
        <p:sp>
          <p:nvSpPr>
            <p:cNvPr id="72751" name="Text Box 12"/>
            <p:cNvSpPr txBox="1">
              <a:spLocks noChangeArrowheads="1"/>
            </p:cNvSpPr>
            <p:nvPr/>
          </p:nvSpPr>
          <p:spPr bwMode="auto">
            <a:xfrm>
              <a:off x="2304" y="1440"/>
              <a:ext cx="528" cy="371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200"/>
            </a:p>
          </p:txBody>
        </p:sp>
      </p:grpSp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4714875" y="2428875"/>
            <a:ext cx="838200" cy="588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200">
              <a:solidFill>
                <a:srgbClr val="FFC000"/>
              </a:solidFill>
            </a:endParaRPr>
          </a:p>
        </p:txBody>
      </p:sp>
      <p:grpSp>
        <p:nvGrpSpPr>
          <p:cNvPr id="72709" name="Group 26"/>
          <p:cNvGrpSpPr>
            <a:grpSpLocks/>
          </p:cNvGrpSpPr>
          <p:nvPr/>
        </p:nvGrpSpPr>
        <p:grpSpPr bwMode="auto">
          <a:xfrm>
            <a:off x="6429375" y="2428875"/>
            <a:ext cx="2514600" cy="588963"/>
            <a:chOff x="3360" y="1440"/>
            <a:chExt cx="1584" cy="371"/>
          </a:xfrm>
        </p:grpSpPr>
        <p:sp>
          <p:nvSpPr>
            <p:cNvPr id="72747" name="Text Box 13"/>
            <p:cNvSpPr txBox="1">
              <a:spLocks noChangeArrowheads="1"/>
            </p:cNvSpPr>
            <p:nvPr/>
          </p:nvSpPr>
          <p:spPr bwMode="auto">
            <a:xfrm>
              <a:off x="3360" y="1440"/>
              <a:ext cx="528" cy="371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200"/>
            </a:p>
          </p:txBody>
        </p:sp>
        <p:sp>
          <p:nvSpPr>
            <p:cNvPr id="72748" name="Text Box 15"/>
            <p:cNvSpPr txBox="1">
              <a:spLocks noChangeArrowheads="1"/>
            </p:cNvSpPr>
            <p:nvPr/>
          </p:nvSpPr>
          <p:spPr bwMode="auto">
            <a:xfrm>
              <a:off x="4416" y="1440"/>
              <a:ext cx="528" cy="371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200"/>
            </a:p>
          </p:txBody>
        </p:sp>
        <p:sp>
          <p:nvSpPr>
            <p:cNvPr id="72749" name="Text Box 16"/>
            <p:cNvSpPr txBox="1">
              <a:spLocks noChangeArrowheads="1"/>
            </p:cNvSpPr>
            <p:nvPr/>
          </p:nvSpPr>
          <p:spPr bwMode="auto">
            <a:xfrm>
              <a:off x="3888" y="1440"/>
              <a:ext cx="528" cy="371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200"/>
            </a:p>
          </p:txBody>
        </p:sp>
      </p:grpSp>
      <p:sp>
        <p:nvSpPr>
          <p:cNvPr id="72710" name="Text Box 17"/>
          <p:cNvSpPr txBox="1">
            <a:spLocks noChangeArrowheads="1"/>
          </p:cNvSpPr>
          <p:nvPr/>
        </p:nvSpPr>
        <p:spPr bwMode="auto">
          <a:xfrm>
            <a:off x="500063" y="3000375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/>
              <a:t>Région</a:t>
            </a:r>
          </a:p>
        </p:txBody>
      </p:sp>
      <p:sp>
        <p:nvSpPr>
          <p:cNvPr id="72711" name="Text Box 18"/>
          <p:cNvSpPr txBox="1">
            <a:spLocks noChangeArrowheads="1"/>
          </p:cNvSpPr>
          <p:nvPr/>
        </p:nvSpPr>
        <p:spPr bwMode="auto">
          <a:xfrm>
            <a:off x="1643063" y="3000375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/>
              <a:t>Dpt</a:t>
            </a:r>
          </a:p>
        </p:txBody>
      </p:sp>
      <p:sp>
        <p:nvSpPr>
          <p:cNvPr id="72712" name="Text Box 19"/>
          <p:cNvSpPr txBox="1">
            <a:spLocks noChangeArrowheads="1"/>
          </p:cNvSpPr>
          <p:nvPr/>
        </p:nvSpPr>
        <p:spPr bwMode="auto">
          <a:xfrm>
            <a:off x="2786063" y="3000375"/>
            <a:ext cx="1857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/>
              <a:t>Com/Arrd/Ville</a:t>
            </a:r>
          </a:p>
        </p:txBody>
      </p:sp>
      <p:sp>
        <p:nvSpPr>
          <p:cNvPr id="72713" name="Text Box 21"/>
          <p:cNvSpPr txBox="1">
            <a:spLocks noChangeArrowheads="1"/>
          </p:cNvSpPr>
          <p:nvPr/>
        </p:nvSpPr>
        <p:spPr bwMode="auto">
          <a:xfrm>
            <a:off x="5086350" y="3000375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/>
              <a:t>CA/CR</a:t>
            </a:r>
          </a:p>
        </p:txBody>
      </p:sp>
      <p:sp>
        <p:nvSpPr>
          <p:cNvPr id="72714" name="Text Box 22"/>
          <p:cNvSpPr txBox="1">
            <a:spLocks noChangeArrowheads="1"/>
          </p:cNvSpPr>
          <p:nvPr/>
        </p:nvSpPr>
        <p:spPr bwMode="auto">
          <a:xfrm>
            <a:off x="6505575" y="3000375"/>
            <a:ext cx="220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/>
              <a:t>Quartiers/Villages</a:t>
            </a:r>
          </a:p>
        </p:txBody>
      </p:sp>
      <p:sp>
        <p:nvSpPr>
          <p:cNvPr id="72715" name="Text Box 83"/>
          <p:cNvSpPr txBox="1">
            <a:spLocks noChangeArrowheads="1"/>
          </p:cNvSpPr>
          <p:nvPr/>
        </p:nvSpPr>
        <p:spPr bwMode="auto">
          <a:xfrm>
            <a:off x="500063" y="3357563"/>
            <a:ext cx="3667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i="1"/>
              <a:t>Pour des combinaisons allant de:</a:t>
            </a:r>
          </a:p>
        </p:txBody>
      </p:sp>
      <p:sp>
        <p:nvSpPr>
          <p:cNvPr id="72716" name="Text Box 84"/>
          <p:cNvSpPr txBox="1">
            <a:spLocks noChangeArrowheads="1"/>
          </p:cNvSpPr>
          <p:nvPr/>
        </p:nvSpPr>
        <p:spPr bwMode="auto">
          <a:xfrm>
            <a:off x="500063" y="4357688"/>
            <a:ext cx="542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i="1"/>
              <a:t>à:</a:t>
            </a:r>
          </a:p>
        </p:txBody>
      </p:sp>
      <p:sp>
        <p:nvSpPr>
          <p:cNvPr id="13326" name="Text Box 85"/>
          <p:cNvSpPr txBox="1">
            <a:spLocks noChangeArrowheads="1"/>
          </p:cNvSpPr>
          <p:nvPr/>
        </p:nvSpPr>
        <p:spPr bwMode="auto">
          <a:xfrm>
            <a:off x="142875" y="5302250"/>
            <a:ext cx="84582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fr-F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  <a:sym typeface="Wingdings" pitchFamily="2" charset="2"/>
              </a:rPr>
              <a:t>Rappels:</a:t>
            </a:r>
          </a:p>
          <a:p>
            <a:pPr algn="just">
              <a:spcBef>
                <a:spcPct val="50000"/>
              </a:spcBef>
              <a:defRPr/>
            </a:pPr>
            <a:r>
              <a:rPr lang="fr-FR" sz="1050" dirty="0">
                <a:ea typeface="Tahoma" pitchFamily="34" charset="0"/>
                <a:cs typeface="Tahoma" pitchFamily="34" charset="0"/>
                <a:sym typeface="Wingdings" pitchFamily="2" charset="2"/>
              </a:rPr>
              <a:t>Toute Ville est une Commune mais l’inverse n’est pas vrai;  La notion de ville  est  une caractérisation de la  commune</a:t>
            </a:r>
          </a:p>
          <a:p>
            <a:pPr algn="just">
              <a:spcBef>
                <a:spcPct val="50000"/>
              </a:spcBef>
              <a:defRPr/>
            </a:pPr>
            <a:r>
              <a:rPr lang="fr-FR" sz="1050" dirty="0">
                <a:ea typeface="Tahoma" pitchFamily="34" charset="0"/>
                <a:cs typeface="Tahoma" pitchFamily="34" charset="0"/>
                <a:sym typeface="Wingdings" pitchFamily="2" charset="2"/>
              </a:rPr>
              <a:t>Le Département est composé des Communes et des Arrondissements</a:t>
            </a:r>
          </a:p>
          <a:p>
            <a:pPr algn="just">
              <a:spcBef>
                <a:spcPct val="50000"/>
              </a:spcBef>
              <a:defRPr/>
            </a:pPr>
            <a:r>
              <a:rPr lang="fr-FR" sz="1050" dirty="0">
                <a:ea typeface="Tahoma" pitchFamily="34" charset="0"/>
                <a:cs typeface="Tahoma" pitchFamily="34" charset="0"/>
              </a:rPr>
              <a:t>1 = Commune,</a:t>
            </a:r>
            <a:r>
              <a:rPr lang="fr-FR" sz="1050" dirty="0">
                <a:ea typeface="Tahoma" pitchFamily="34" charset="0"/>
                <a:cs typeface="Tahoma" pitchFamily="34" charset="0"/>
                <a:sym typeface="Wingdings" pitchFamily="2" charset="2"/>
              </a:rPr>
              <a:t> 2 = Arrondissement, 3 = Ville</a:t>
            </a:r>
          </a:p>
          <a:p>
            <a:pPr algn="just">
              <a:spcBef>
                <a:spcPct val="50000"/>
              </a:spcBef>
              <a:defRPr/>
            </a:pPr>
            <a:r>
              <a:rPr lang="fr-FR" sz="1050" dirty="0">
                <a:ea typeface="Tahoma" pitchFamily="34" charset="0"/>
                <a:cs typeface="Tahoma" pitchFamily="34" charset="0"/>
                <a:sym typeface="Wingdings" pitchFamily="2" charset="2"/>
              </a:rPr>
              <a:t>CA/CR sont sur deux (2) positions : </a:t>
            </a:r>
            <a:r>
              <a:rPr lang="fr-FR" sz="1050" b="1" dirty="0">
                <a:ea typeface="Tahoma" pitchFamily="34" charset="0"/>
                <a:cs typeface="Tahoma" pitchFamily="34" charset="0"/>
                <a:sym typeface="Wingdings" pitchFamily="2" charset="2"/>
              </a:rPr>
              <a:t>CR </a:t>
            </a:r>
            <a:r>
              <a:rPr lang="fr-FR" sz="1050" dirty="0">
                <a:ea typeface="Tahoma" pitchFamily="34" charset="0"/>
                <a:cs typeface="Tahoma" pitchFamily="34" charset="0"/>
                <a:sym typeface="Wingdings" pitchFamily="2" charset="2"/>
              </a:rPr>
              <a:t>sont codifiées de </a:t>
            </a:r>
            <a:r>
              <a:rPr lang="fr-FR" sz="1050" b="1" dirty="0">
                <a:ea typeface="Tahoma" pitchFamily="34" charset="0"/>
                <a:cs typeface="Tahoma" pitchFamily="34" charset="0"/>
                <a:sym typeface="Wingdings" pitchFamily="2" charset="2"/>
              </a:rPr>
              <a:t>01</a:t>
            </a:r>
            <a:r>
              <a:rPr lang="fr-FR" sz="1050" dirty="0">
                <a:ea typeface="Tahoma" pitchFamily="34" charset="0"/>
                <a:cs typeface="Tahoma" pitchFamily="34" charset="0"/>
                <a:sym typeface="Wingdings" pitchFamily="2" charset="2"/>
              </a:rPr>
              <a:t> à </a:t>
            </a:r>
            <a:r>
              <a:rPr lang="fr-FR" sz="1050" b="1" dirty="0">
                <a:ea typeface="Tahoma" pitchFamily="34" charset="0"/>
                <a:cs typeface="Tahoma" pitchFamily="34" charset="0"/>
                <a:sym typeface="Wingdings" pitchFamily="2" charset="2"/>
              </a:rPr>
              <a:t>09. </a:t>
            </a:r>
            <a:r>
              <a:rPr lang="fr-FR" sz="1050" dirty="0">
                <a:ea typeface="Tahoma" pitchFamily="34" charset="0"/>
                <a:cs typeface="Tahoma" pitchFamily="34" charset="0"/>
                <a:sym typeface="Wingdings" pitchFamily="2" charset="2"/>
              </a:rPr>
              <a:t>Les </a:t>
            </a:r>
            <a:r>
              <a:rPr lang="fr-FR" sz="1050" b="1" dirty="0">
                <a:ea typeface="Tahoma" pitchFamily="34" charset="0"/>
                <a:cs typeface="Tahoma" pitchFamily="34" charset="0"/>
                <a:sym typeface="Wingdings" pitchFamily="2" charset="2"/>
              </a:rPr>
              <a:t>CA</a:t>
            </a:r>
            <a:r>
              <a:rPr lang="fr-FR" sz="1050" dirty="0">
                <a:ea typeface="Tahoma" pitchFamily="34" charset="0"/>
                <a:cs typeface="Tahoma" pitchFamily="34" charset="0"/>
                <a:sym typeface="Wingdings" pitchFamily="2" charset="2"/>
              </a:rPr>
              <a:t> sont codifiées en même temps que les arrondissements  (</a:t>
            </a:r>
            <a:r>
              <a:rPr lang="fr-FR" sz="1050" b="1" dirty="0">
                <a:solidFill>
                  <a:srgbClr val="FF0000"/>
                </a:solidFill>
                <a:ea typeface="Tahoma" pitchFamily="34" charset="0"/>
                <a:cs typeface="Tahoma" pitchFamily="34" charset="0"/>
                <a:sym typeface="Wingdings" pitchFamily="2" charset="2"/>
              </a:rPr>
              <a:t>urbains)</a:t>
            </a:r>
            <a:r>
              <a:rPr lang="fr-FR" sz="1050" dirty="0">
                <a:ea typeface="Tahoma" pitchFamily="34" charset="0"/>
                <a:cs typeface="Tahoma" pitchFamily="34" charset="0"/>
                <a:sym typeface="Wingdings" pitchFamily="2" charset="2"/>
              </a:rPr>
              <a:t> : </a:t>
            </a:r>
            <a:r>
              <a:rPr lang="fr-FR" sz="1050" b="1" dirty="0">
                <a:ea typeface="Tahoma" pitchFamily="34" charset="0"/>
                <a:cs typeface="Tahoma" pitchFamily="34" charset="0"/>
                <a:sym typeface="Wingdings" pitchFamily="2" charset="2"/>
              </a:rPr>
              <a:t>1</a:t>
            </a:r>
            <a:r>
              <a:rPr lang="fr-FR" sz="1050" dirty="0">
                <a:ea typeface="Tahoma" pitchFamily="34" charset="0"/>
                <a:cs typeface="Tahoma" pitchFamily="34" charset="0"/>
                <a:sym typeface="Wingdings" pitchFamily="2" charset="2"/>
              </a:rPr>
              <a:t> à </a:t>
            </a:r>
            <a:r>
              <a:rPr lang="fr-FR" sz="1050" b="1" dirty="0">
                <a:ea typeface="Tahoma" pitchFamily="34" charset="0"/>
                <a:cs typeface="Tahoma" pitchFamily="34" charset="0"/>
                <a:sym typeface="Wingdings" pitchFamily="2" charset="2"/>
              </a:rPr>
              <a:t>9 </a:t>
            </a:r>
            <a:r>
              <a:rPr lang="fr-FR" sz="1050" dirty="0">
                <a:ea typeface="Tahoma" pitchFamily="34" charset="0"/>
                <a:cs typeface="Tahoma" pitchFamily="34" charset="0"/>
                <a:sym typeface="Wingdings" pitchFamily="2" charset="2"/>
              </a:rPr>
              <a:t>pour les arrondissements et</a:t>
            </a:r>
            <a:r>
              <a:rPr lang="fr-FR" sz="1050" b="1" dirty="0">
                <a:ea typeface="Tahoma" pitchFamily="34" charset="0"/>
                <a:cs typeface="Tahoma" pitchFamily="34" charset="0"/>
                <a:sym typeface="Wingdings" pitchFamily="2" charset="2"/>
              </a:rPr>
              <a:t> 1 </a:t>
            </a:r>
            <a:r>
              <a:rPr lang="fr-FR" sz="1050" dirty="0">
                <a:ea typeface="Tahoma" pitchFamily="34" charset="0"/>
                <a:cs typeface="Tahoma" pitchFamily="34" charset="0"/>
                <a:sym typeface="Wingdings" pitchFamily="2" charset="2"/>
              </a:rPr>
              <a:t>à </a:t>
            </a:r>
            <a:r>
              <a:rPr lang="fr-FR" sz="1050" b="1" dirty="0">
                <a:ea typeface="Tahoma" pitchFamily="34" charset="0"/>
                <a:cs typeface="Tahoma" pitchFamily="34" charset="0"/>
                <a:sym typeface="Wingdings" pitchFamily="2" charset="2"/>
              </a:rPr>
              <a:t>9 </a:t>
            </a:r>
            <a:r>
              <a:rPr lang="fr-FR" sz="1050" dirty="0">
                <a:ea typeface="Tahoma" pitchFamily="34" charset="0"/>
                <a:cs typeface="Tahoma" pitchFamily="34" charset="0"/>
                <a:sym typeface="Wingdings" pitchFamily="2" charset="2"/>
              </a:rPr>
              <a:t>pour les CA.</a:t>
            </a:r>
          </a:p>
        </p:txBody>
      </p:sp>
      <p:sp>
        <p:nvSpPr>
          <p:cNvPr id="72718" name="Espace réservé du numéro de diapositive 49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C92D54-D26F-47E7-B51F-BB5E94B10EF7}" type="slidenum">
              <a:rPr lang="fr-FR"/>
              <a:pPr/>
              <a:t>18</a:t>
            </a:fld>
            <a:endParaRPr lang="fr-FR"/>
          </a:p>
        </p:txBody>
      </p:sp>
      <p:sp>
        <p:nvSpPr>
          <p:cNvPr id="13328" name="Text Box 14"/>
          <p:cNvSpPr txBox="1">
            <a:spLocks noChangeArrowheads="1"/>
          </p:cNvSpPr>
          <p:nvPr/>
        </p:nvSpPr>
        <p:spPr bwMode="auto">
          <a:xfrm>
            <a:off x="5572125" y="2428875"/>
            <a:ext cx="838200" cy="588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200">
              <a:solidFill>
                <a:srgbClr val="FFC000"/>
              </a:solidFill>
            </a:endParaRPr>
          </a:p>
        </p:txBody>
      </p:sp>
      <p:grpSp>
        <p:nvGrpSpPr>
          <p:cNvPr id="72720" name="Group 61"/>
          <p:cNvGrpSpPr>
            <a:grpSpLocks/>
          </p:cNvGrpSpPr>
          <p:nvPr/>
        </p:nvGrpSpPr>
        <p:grpSpPr bwMode="auto">
          <a:xfrm>
            <a:off x="142875" y="3786188"/>
            <a:ext cx="8767763" cy="590550"/>
            <a:chOff x="90" y="2205"/>
            <a:chExt cx="5523" cy="372"/>
          </a:xfrm>
        </p:grpSpPr>
        <p:sp>
          <p:nvSpPr>
            <p:cNvPr id="72737" name="Text Box 54"/>
            <p:cNvSpPr txBox="1">
              <a:spLocks noChangeArrowheads="1"/>
            </p:cNvSpPr>
            <p:nvPr/>
          </p:nvSpPr>
          <p:spPr bwMode="auto">
            <a:xfrm>
              <a:off x="630" y="2205"/>
              <a:ext cx="528" cy="371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3200"/>
                <a:t>1</a:t>
              </a:r>
            </a:p>
          </p:txBody>
        </p:sp>
        <p:sp>
          <p:nvSpPr>
            <p:cNvPr id="72738" name="Text Box 55"/>
            <p:cNvSpPr txBox="1">
              <a:spLocks noChangeArrowheads="1"/>
            </p:cNvSpPr>
            <p:nvPr/>
          </p:nvSpPr>
          <p:spPr bwMode="auto">
            <a:xfrm>
              <a:off x="90" y="2205"/>
              <a:ext cx="528" cy="371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3200"/>
                <a:t>0</a:t>
              </a:r>
            </a:p>
          </p:txBody>
        </p:sp>
        <p:sp>
          <p:nvSpPr>
            <p:cNvPr id="72739" name="Text Box 56"/>
            <p:cNvSpPr txBox="1">
              <a:spLocks noChangeArrowheads="1"/>
            </p:cNvSpPr>
            <p:nvPr/>
          </p:nvSpPr>
          <p:spPr bwMode="auto">
            <a:xfrm>
              <a:off x="1125" y="2205"/>
              <a:ext cx="528" cy="37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3200"/>
                <a:t>1</a:t>
              </a:r>
            </a:p>
          </p:txBody>
        </p:sp>
        <p:sp>
          <p:nvSpPr>
            <p:cNvPr id="72740" name="Text Box 59"/>
            <p:cNvSpPr txBox="1">
              <a:spLocks noChangeArrowheads="1"/>
            </p:cNvSpPr>
            <p:nvPr/>
          </p:nvSpPr>
          <p:spPr bwMode="auto">
            <a:xfrm>
              <a:off x="1620" y="2205"/>
              <a:ext cx="528" cy="37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/>
                <a:t>1 ou 2 ou 3</a:t>
              </a:r>
            </a:p>
          </p:txBody>
        </p:sp>
        <p:sp>
          <p:nvSpPr>
            <p:cNvPr id="72741" name="Text Box 60"/>
            <p:cNvSpPr txBox="1">
              <a:spLocks noChangeArrowheads="1"/>
            </p:cNvSpPr>
            <p:nvPr/>
          </p:nvSpPr>
          <p:spPr bwMode="auto">
            <a:xfrm>
              <a:off x="2565" y="2205"/>
              <a:ext cx="528" cy="371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3200"/>
                <a:t>1</a:t>
              </a:r>
            </a:p>
          </p:txBody>
        </p:sp>
        <p:sp>
          <p:nvSpPr>
            <p:cNvPr id="13351" name="Text Box 61"/>
            <p:cNvSpPr txBox="1">
              <a:spLocks noChangeArrowheads="1"/>
            </p:cNvSpPr>
            <p:nvPr/>
          </p:nvSpPr>
          <p:spPr bwMode="auto">
            <a:xfrm>
              <a:off x="3555" y="2205"/>
              <a:ext cx="528" cy="3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3200"/>
                <a:t>0</a:t>
              </a:r>
            </a:p>
          </p:txBody>
        </p:sp>
        <p:sp>
          <p:nvSpPr>
            <p:cNvPr id="72743" name="Text Box 63"/>
            <p:cNvSpPr txBox="1">
              <a:spLocks noChangeArrowheads="1"/>
            </p:cNvSpPr>
            <p:nvPr/>
          </p:nvSpPr>
          <p:spPr bwMode="auto">
            <a:xfrm>
              <a:off x="4095" y="2205"/>
              <a:ext cx="528" cy="371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3200"/>
                <a:t>0</a:t>
              </a:r>
            </a:p>
          </p:txBody>
        </p:sp>
        <p:sp>
          <p:nvSpPr>
            <p:cNvPr id="72744" name="Text Box 64"/>
            <p:cNvSpPr txBox="1">
              <a:spLocks noChangeArrowheads="1"/>
            </p:cNvSpPr>
            <p:nvPr/>
          </p:nvSpPr>
          <p:spPr bwMode="auto">
            <a:xfrm>
              <a:off x="5085" y="2205"/>
              <a:ext cx="528" cy="371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3200"/>
                <a:t>1</a:t>
              </a:r>
            </a:p>
          </p:txBody>
        </p:sp>
        <p:sp>
          <p:nvSpPr>
            <p:cNvPr id="72745" name="Text Box 65"/>
            <p:cNvSpPr txBox="1">
              <a:spLocks noChangeArrowheads="1"/>
            </p:cNvSpPr>
            <p:nvPr/>
          </p:nvSpPr>
          <p:spPr bwMode="auto">
            <a:xfrm>
              <a:off x="4590" y="2205"/>
              <a:ext cx="528" cy="371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3200"/>
                <a:t>0</a:t>
              </a:r>
            </a:p>
          </p:txBody>
        </p:sp>
        <p:sp>
          <p:nvSpPr>
            <p:cNvPr id="13355" name="Text Box 61"/>
            <p:cNvSpPr txBox="1">
              <a:spLocks noChangeArrowheads="1"/>
            </p:cNvSpPr>
            <p:nvPr/>
          </p:nvSpPr>
          <p:spPr bwMode="auto">
            <a:xfrm>
              <a:off x="3105" y="2205"/>
              <a:ext cx="528" cy="3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3200" dirty="0"/>
                <a:t>0</a:t>
              </a:r>
            </a:p>
          </p:txBody>
        </p:sp>
      </p:grpSp>
      <p:grpSp>
        <p:nvGrpSpPr>
          <p:cNvPr id="72721" name="Group 62"/>
          <p:cNvGrpSpPr>
            <a:grpSpLocks/>
          </p:cNvGrpSpPr>
          <p:nvPr/>
        </p:nvGrpSpPr>
        <p:grpSpPr bwMode="auto">
          <a:xfrm>
            <a:off x="142875" y="4714875"/>
            <a:ext cx="8767763" cy="590550"/>
            <a:chOff x="90" y="2019"/>
            <a:chExt cx="5523" cy="372"/>
          </a:xfrm>
        </p:grpSpPr>
        <p:sp>
          <p:nvSpPr>
            <p:cNvPr id="72727" name="Text Box 54"/>
            <p:cNvSpPr txBox="1">
              <a:spLocks noChangeArrowheads="1"/>
            </p:cNvSpPr>
            <p:nvPr/>
          </p:nvSpPr>
          <p:spPr bwMode="auto">
            <a:xfrm>
              <a:off x="630" y="2019"/>
              <a:ext cx="528" cy="371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3200"/>
                <a:t>9</a:t>
              </a:r>
            </a:p>
          </p:txBody>
        </p:sp>
        <p:sp>
          <p:nvSpPr>
            <p:cNvPr id="72728" name="Text Box 55"/>
            <p:cNvSpPr txBox="1">
              <a:spLocks noChangeArrowheads="1"/>
            </p:cNvSpPr>
            <p:nvPr/>
          </p:nvSpPr>
          <p:spPr bwMode="auto">
            <a:xfrm>
              <a:off x="90" y="2019"/>
              <a:ext cx="528" cy="371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3200"/>
                <a:t>9</a:t>
              </a:r>
            </a:p>
          </p:txBody>
        </p:sp>
        <p:sp>
          <p:nvSpPr>
            <p:cNvPr id="72729" name="Text Box 56"/>
            <p:cNvSpPr txBox="1">
              <a:spLocks noChangeArrowheads="1"/>
            </p:cNvSpPr>
            <p:nvPr/>
          </p:nvSpPr>
          <p:spPr bwMode="auto">
            <a:xfrm>
              <a:off x="1125" y="2019"/>
              <a:ext cx="528" cy="371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3200"/>
                <a:t>9</a:t>
              </a:r>
            </a:p>
          </p:txBody>
        </p:sp>
        <p:sp>
          <p:nvSpPr>
            <p:cNvPr id="72730" name="Text Box 59"/>
            <p:cNvSpPr txBox="1">
              <a:spLocks noChangeArrowheads="1"/>
            </p:cNvSpPr>
            <p:nvPr/>
          </p:nvSpPr>
          <p:spPr bwMode="auto">
            <a:xfrm>
              <a:off x="1620" y="2019"/>
              <a:ext cx="528" cy="37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b="1"/>
                <a:t>1 ou 2 ou 3</a:t>
              </a:r>
            </a:p>
          </p:txBody>
        </p:sp>
        <p:sp>
          <p:nvSpPr>
            <p:cNvPr id="72731" name="Text Box 60"/>
            <p:cNvSpPr txBox="1">
              <a:spLocks noChangeArrowheads="1"/>
            </p:cNvSpPr>
            <p:nvPr/>
          </p:nvSpPr>
          <p:spPr bwMode="auto">
            <a:xfrm>
              <a:off x="2475" y="2019"/>
              <a:ext cx="528" cy="371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3200"/>
                <a:t>9</a:t>
              </a:r>
            </a:p>
          </p:txBody>
        </p:sp>
        <p:sp>
          <p:nvSpPr>
            <p:cNvPr id="13341" name="Text Box 61"/>
            <p:cNvSpPr txBox="1">
              <a:spLocks noChangeArrowheads="1"/>
            </p:cNvSpPr>
            <p:nvPr/>
          </p:nvSpPr>
          <p:spPr bwMode="auto">
            <a:xfrm>
              <a:off x="3510" y="2019"/>
              <a:ext cx="528" cy="3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3200"/>
                <a:t>9</a:t>
              </a:r>
            </a:p>
          </p:txBody>
        </p:sp>
        <p:sp>
          <p:nvSpPr>
            <p:cNvPr id="72733" name="Text Box 63"/>
            <p:cNvSpPr txBox="1">
              <a:spLocks noChangeArrowheads="1"/>
            </p:cNvSpPr>
            <p:nvPr/>
          </p:nvSpPr>
          <p:spPr bwMode="auto">
            <a:xfrm>
              <a:off x="4050" y="2019"/>
              <a:ext cx="528" cy="371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3200"/>
                <a:t>9</a:t>
              </a:r>
            </a:p>
          </p:txBody>
        </p:sp>
        <p:sp>
          <p:nvSpPr>
            <p:cNvPr id="72734" name="Text Box 64"/>
            <p:cNvSpPr txBox="1">
              <a:spLocks noChangeArrowheads="1"/>
            </p:cNvSpPr>
            <p:nvPr/>
          </p:nvSpPr>
          <p:spPr bwMode="auto">
            <a:xfrm>
              <a:off x="5085" y="2019"/>
              <a:ext cx="528" cy="371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3200"/>
                <a:t>9</a:t>
              </a:r>
            </a:p>
          </p:txBody>
        </p:sp>
        <p:sp>
          <p:nvSpPr>
            <p:cNvPr id="72735" name="Text Box 65"/>
            <p:cNvSpPr txBox="1">
              <a:spLocks noChangeArrowheads="1"/>
            </p:cNvSpPr>
            <p:nvPr/>
          </p:nvSpPr>
          <p:spPr bwMode="auto">
            <a:xfrm>
              <a:off x="4590" y="2019"/>
              <a:ext cx="528" cy="371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3200"/>
                <a:t>9</a:t>
              </a:r>
            </a:p>
          </p:txBody>
        </p:sp>
        <p:sp>
          <p:nvSpPr>
            <p:cNvPr id="13345" name="Text Box 61"/>
            <p:cNvSpPr txBox="1">
              <a:spLocks noChangeArrowheads="1"/>
            </p:cNvSpPr>
            <p:nvPr/>
          </p:nvSpPr>
          <p:spPr bwMode="auto">
            <a:xfrm>
              <a:off x="2970" y="2019"/>
              <a:ext cx="528" cy="3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3200" dirty="0"/>
                <a:t>9</a:t>
              </a:r>
            </a:p>
          </p:txBody>
        </p:sp>
      </p:grpSp>
      <p:sp>
        <p:nvSpPr>
          <p:cNvPr id="72722" name="Text Box 60"/>
          <p:cNvSpPr txBox="1">
            <a:spLocks noChangeArrowheads="1"/>
          </p:cNvSpPr>
          <p:nvPr/>
        </p:nvSpPr>
        <p:spPr bwMode="auto">
          <a:xfrm>
            <a:off x="3357563" y="3786188"/>
            <a:ext cx="838200" cy="588962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0</a:t>
            </a:r>
          </a:p>
        </p:txBody>
      </p:sp>
      <p:sp>
        <p:nvSpPr>
          <p:cNvPr id="72723" name="Text Box 60"/>
          <p:cNvSpPr txBox="1">
            <a:spLocks noChangeArrowheads="1"/>
          </p:cNvSpPr>
          <p:nvPr/>
        </p:nvSpPr>
        <p:spPr bwMode="auto">
          <a:xfrm>
            <a:off x="3286125" y="4714875"/>
            <a:ext cx="838200" cy="588963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9</a:t>
            </a:r>
          </a:p>
        </p:txBody>
      </p:sp>
      <p:sp>
        <p:nvSpPr>
          <p:cNvPr id="72724" name="Text Box 60"/>
          <p:cNvSpPr txBox="1">
            <a:spLocks noChangeArrowheads="1"/>
          </p:cNvSpPr>
          <p:nvPr/>
        </p:nvSpPr>
        <p:spPr bwMode="auto">
          <a:xfrm>
            <a:off x="2357438" y="2428875"/>
            <a:ext cx="838200" cy="588963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/>
          </a:p>
        </p:txBody>
      </p:sp>
      <p:sp>
        <p:nvSpPr>
          <p:cNvPr id="59" name="ZoneTexte 58"/>
          <p:cNvSpPr txBox="1"/>
          <p:nvPr/>
        </p:nvSpPr>
        <p:spPr>
          <a:xfrm>
            <a:off x="0" y="919163"/>
            <a:ext cx="9144000" cy="3667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latin typeface="Calibri" pitchFamily="34" charset="0"/>
                <a:cs typeface="Arial" pitchFamily="34" charset="0"/>
              </a:rPr>
              <a:t>Système de Codification nationale consensuelle avec tous les services</a:t>
            </a:r>
            <a:endParaRPr lang="fr-FR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71438" y="3571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SIG : outil de collecte</a:t>
            </a:r>
            <a:endParaRPr lang="fr-FR" sz="32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3"/>
          <p:cNvSpPr txBox="1">
            <a:spLocks noChangeArrowheads="1"/>
          </p:cNvSpPr>
          <p:nvPr/>
        </p:nvSpPr>
        <p:spPr bwMode="auto">
          <a:xfrm>
            <a:off x="2112963" y="1628775"/>
            <a:ext cx="5116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ar-MA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3571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SIG : outil de diffusion</a:t>
            </a:r>
            <a:endParaRPr lang="fr-FR" sz="32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28625" y="1571625"/>
            <a:ext cx="810895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endParaRPr lang="fr-FR" b="1" dirty="0">
              <a:solidFill>
                <a:srgbClr val="660033"/>
              </a:solidFill>
            </a:endParaRPr>
          </a:p>
          <a:p>
            <a:pPr marL="441325" indent="-365125" algn="just" ea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fr-FR" sz="2400" dirty="0">
                <a:latin typeface="+mj-lt"/>
              </a:rPr>
              <a:t>Permettre à tout le monde d’exploiter une grande partie (vue) des données cartographiques et socio-économiques via internet;</a:t>
            </a:r>
          </a:p>
          <a:p>
            <a:pPr marL="441325" indent="-365125" algn="just" ea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fr-FR" sz="2400" dirty="0">
                <a:latin typeface="+mj-lt"/>
              </a:rPr>
              <a:t>Interroger ces données (requêtes), d’avoir le résultat sur un Navigateur Internet, et sous un format approprié (sans installer aucun logiciel particulier).</a:t>
            </a:r>
            <a:endParaRPr lang="fr-FR" sz="3200" dirty="0">
              <a:latin typeface="+mj-lt"/>
            </a:endParaRPr>
          </a:p>
          <a:p>
            <a:pPr marL="1257300" lvl="2" indent="-342900" algn="ctr">
              <a:defRPr/>
            </a:pPr>
            <a:r>
              <a:rPr lang="fr-FR" b="1" dirty="0">
                <a:hlinkClick r:id="rId3"/>
              </a:rPr>
              <a:t>http://www.bd.ansd.sn</a:t>
            </a:r>
            <a:endParaRPr lang="fr-FR" b="1" dirty="0"/>
          </a:p>
          <a:p>
            <a:pPr marL="1257300" lvl="2" indent="-342900">
              <a:defRPr/>
            </a:pPr>
            <a:r>
              <a:rPr lang="fr-FR" b="1" dirty="0"/>
              <a:t> </a:t>
            </a:r>
            <a:endParaRPr lang="fr-FR" sz="2000" b="1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75" y="1285875"/>
            <a:ext cx="62865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lvl="2" indent="-533400">
              <a:buFont typeface="Wingdings" pitchFamily="2" charset="2"/>
              <a:buChar char="v"/>
              <a:defRPr/>
            </a:pPr>
            <a:r>
              <a:rPr lang="fr-F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Web</a:t>
            </a:r>
            <a:endParaRPr lang="fr-F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66800"/>
          </a:xfrm>
        </p:spPr>
        <p:txBody>
          <a:bodyPr/>
          <a:lstStyle/>
          <a:p>
            <a:pPr algn="ctr"/>
            <a:r>
              <a:rPr lang="fr-FR" sz="4800" b="1" smtClean="0"/>
              <a:t>PLAN </a:t>
            </a:r>
            <a:endParaRPr lang="ar-MA" sz="4800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6813"/>
            <a:ext cx="7772400" cy="5476875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r-FR" sz="2400" b="1" dirty="0" smtClean="0">
                <a:latin typeface="Candara" pitchFamily="34" charset="0"/>
              </a:rPr>
              <a:t>PARTIE I : Présentation du SIG de l’Agence Nationale de la Statistique et de la Démographie</a:t>
            </a:r>
          </a:p>
          <a:p>
            <a:pPr marL="754380" lvl="1" indent="-34290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sz="1800" b="1" i="1" dirty="0" smtClean="0">
                <a:solidFill>
                  <a:schemeClr val="tx2"/>
                </a:solidFill>
                <a:latin typeface="Candara" pitchFamily="34" charset="0"/>
              </a:rPr>
              <a:t>Objectifs</a:t>
            </a:r>
          </a:p>
          <a:p>
            <a:pPr marL="754380" lvl="1" indent="-34290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sz="1800" b="1" i="1" dirty="0" smtClean="0">
                <a:solidFill>
                  <a:schemeClr val="tx2"/>
                </a:solidFill>
                <a:latin typeface="Candara" pitchFamily="34" charset="0"/>
              </a:rPr>
              <a:t>Historique</a:t>
            </a:r>
          </a:p>
          <a:p>
            <a:pPr marL="754380" lvl="1" indent="-34290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sz="1800" b="1" i="1" dirty="0" smtClean="0">
                <a:solidFill>
                  <a:schemeClr val="tx2"/>
                </a:solidFill>
                <a:latin typeface="Candara" pitchFamily="34" charset="0"/>
              </a:rPr>
              <a:t>Composantes</a:t>
            </a:r>
          </a:p>
          <a:p>
            <a:pPr marL="754380" lvl="1" indent="-34290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sz="1800" b="1" i="1" dirty="0" smtClean="0">
                <a:solidFill>
                  <a:schemeClr val="tx2"/>
                </a:solidFill>
                <a:latin typeface="Candara" pitchFamily="34" charset="0"/>
              </a:rPr>
              <a:t>Difficultés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r-FR" sz="2400" b="1" dirty="0" smtClean="0">
                <a:latin typeface="Candara" pitchFamily="34" charset="0"/>
              </a:rPr>
              <a:t>PARTIE II: SIG outil de collecte et de diffusion</a:t>
            </a:r>
          </a:p>
          <a:p>
            <a:pPr marL="754380" lvl="1" indent="-34290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sz="1800" b="1" i="1" dirty="0" smtClean="0">
                <a:solidFill>
                  <a:schemeClr val="tx2"/>
                </a:solidFill>
                <a:latin typeface="Candara" pitchFamily="34" charset="0"/>
              </a:rPr>
              <a:t>SIG : OUTIL DE COLLECTE</a:t>
            </a:r>
          </a:p>
          <a:p>
            <a:pPr marL="754380" lvl="1" indent="-34290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sz="1800" b="1" i="1" dirty="0" smtClean="0">
                <a:solidFill>
                  <a:schemeClr val="tx2"/>
                </a:solidFill>
                <a:latin typeface="Candara" pitchFamily="34" charset="0"/>
              </a:rPr>
              <a:t>SIG</a:t>
            </a:r>
            <a:r>
              <a:rPr lang="fr-FR" sz="800" b="1" dirty="0" smtClean="0">
                <a:solidFill>
                  <a:srgbClr val="FF9933"/>
                </a:solidFill>
                <a:latin typeface="Candara" pitchFamily="34" charset="0"/>
              </a:rPr>
              <a:t> </a:t>
            </a:r>
            <a:r>
              <a:rPr lang="fr-FR" sz="1800" b="1" i="1" dirty="0" smtClean="0">
                <a:solidFill>
                  <a:schemeClr val="tx2"/>
                </a:solidFill>
                <a:latin typeface="Candara" pitchFamily="34" charset="0"/>
              </a:rPr>
              <a:t>: OUTIL DE DIFFUSION</a:t>
            </a:r>
          </a:p>
          <a:p>
            <a:pPr marL="365760" indent="-256032" fontAlgn="auto">
              <a:spcAft>
                <a:spcPts val="60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fr-FR" sz="2400" b="1" dirty="0" smtClean="0">
                <a:latin typeface="Candara" pitchFamily="34" charset="0"/>
              </a:rPr>
              <a:t>PERPECTIVES</a:t>
            </a:r>
          </a:p>
          <a:p>
            <a:pPr marL="859536" lvl="1" indent="-457200" fontAlgn="auto">
              <a:spcAft>
                <a:spcPts val="600"/>
              </a:spcAft>
              <a:buFont typeface="Georgia"/>
              <a:buAutoNum type="arabicPeriod"/>
              <a:defRPr/>
            </a:pPr>
            <a:r>
              <a:rPr lang="fr-FR" sz="1800" b="1" i="1" dirty="0" smtClean="0">
                <a:solidFill>
                  <a:schemeClr val="tx2"/>
                </a:solidFill>
                <a:latin typeface="Candara" pitchFamily="34" charset="0"/>
              </a:rPr>
              <a:t>Collecte des données</a:t>
            </a:r>
          </a:p>
          <a:p>
            <a:pPr marL="859536" lvl="1" indent="-457200" fontAlgn="auto">
              <a:spcAft>
                <a:spcPts val="600"/>
              </a:spcAft>
              <a:buFont typeface="Georgia"/>
              <a:buAutoNum type="arabicPeriod"/>
              <a:defRPr/>
            </a:pPr>
            <a:r>
              <a:rPr lang="fr-FR" sz="1800" b="1" i="1" dirty="0" smtClean="0">
                <a:solidFill>
                  <a:schemeClr val="tx2"/>
                </a:solidFill>
                <a:latin typeface="Candara" pitchFamily="34" charset="0"/>
              </a:rPr>
              <a:t>Stratégies de diffusion</a:t>
            </a:r>
          </a:p>
          <a:p>
            <a:pPr marL="859536" lvl="1" indent="-457200" fontAlgn="auto">
              <a:spcAft>
                <a:spcPts val="600"/>
              </a:spcAft>
              <a:buFont typeface="Georgia"/>
              <a:buAutoNum type="arabicPeriod"/>
              <a:defRPr/>
            </a:pPr>
            <a:r>
              <a:rPr lang="fr-FR" sz="1800" b="1" i="1" dirty="0" smtClean="0">
                <a:solidFill>
                  <a:schemeClr val="tx2"/>
                </a:solidFill>
                <a:latin typeface="Candara" pitchFamily="34" charset="0"/>
              </a:rPr>
              <a:t>Produits attendus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3"/>
          <p:cNvSpPr txBox="1">
            <a:spLocks noChangeArrowheads="1"/>
          </p:cNvSpPr>
          <p:nvPr/>
        </p:nvSpPr>
        <p:spPr bwMode="auto">
          <a:xfrm>
            <a:off x="2112963" y="1628775"/>
            <a:ext cx="5116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ar-MA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571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SIG : outil de diffusion</a:t>
            </a:r>
            <a:endParaRPr lang="fr-FR" sz="32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6803" name="Picture 2" descr="C:\Users\toshiba\Desktop\interf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08050"/>
            <a:ext cx="8643938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3"/>
          <p:cNvSpPr txBox="1">
            <a:spLocks noChangeArrowheads="1"/>
          </p:cNvSpPr>
          <p:nvPr/>
        </p:nvSpPr>
        <p:spPr bwMode="auto">
          <a:xfrm>
            <a:off x="2112963" y="1628775"/>
            <a:ext cx="5116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ar-MA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/>
          <a:srcRect l="12697" t="24409" r="3543" b="8661"/>
          <a:stretch>
            <a:fillRect/>
          </a:stretch>
        </p:blipFill>
        <p:spPr bwMode="auto">
          <a:xfrm>
            <a:off x="323850" y="1125538"/>
            <a:ext cx="842962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571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SIG : outil de diffusion</a:t>
            </a:r>
            <a:endParaRPr lang="fr-FR" sz="32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3"/>
          <p:cNvSpPr txBox="1">
            <a:spLocks noChangeArrowheads="1"/>
          </p:cNvSpPr>
          <p:nvPr/>
        </p:nvSpPr>
        <p:spPr bwMode="auto">
          <a:xfrm>
            <a:off x="2112963" y="1628775"/>
            <a:ext cx="5116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ar-MA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 l="13583" t="24803" r="3839" b="9055"/>
          <a:stretch>
            <a:fillRect/>
          </a:stretch>
        </p:blipFill>
        <p:spPr bwMode="auto">
          <a:xfrm>
            <a:off x="285750" y="1285875"/>
            <a:ext cx="85439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571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SIG : outil de diffusion</a:t>
            </a:r>
            <a:endParaRPr lang="fr-FR" sz="32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3"/>
          <p:cNvSpPr txBox="1">
            <a:spLocks noChangeArrowheads="1"/>
          </p:cNvSpPr>
          <p:nvPr/>
        </p:nvSpPr>
        <p:spPr bwMode="auto">
          <a:xfrm>
            <a:off x="2112963" y="1628775"/>
            <a:ext cx="5116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ar-MA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/>
          <a:srcRect l="22147" t="33070" r="12697" b="13780"/>
          <a:stretch>
            <a:fillRect/>
          </a:stretch>
        </p:blipFill>
        <p:spPr bwMode="auto">
          <a:xfrm>
            <a:off x="500063" y="1285875"/>
            <a:ext cx="834866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571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SIG : outil de diffusion</a:t>
            </a:r>
            <a:endParaRPr lang="fr-FR" sz="32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3"/>
          <p:cNvSpPr txBox="1">
            <a:spLocks noChangeArrowheads="1"/>
          </p:cNvSpPr>
          <p:nvPr/>
        </p:nvSpPr>
        <p:spPr bwMode="auto">
          <a:xfrm>
            <a:off x="2112963" y="1628775"/>
            <a:ext cx="5116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ar-MA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357313"/>
            <a:ext cx="882967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571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SIG : outil de diffusion</a:t>
            </a:r>
            <a:endParaRPr lang="fr-FR" sz="32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3"/>
          <p:cNvSpPr txBox="1">
            <a:spLocks noChangeArrowheads="1"/>
          </p:cNvSpPr>
          <p:nvPr/>
        </p:nvSpPr>
        <p:spPr bwMode="auto">
          <a:xfrm>
            <a:off x="2112963" y="1628775"/>
            <a:ext cx="5116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ar-MA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 l="22147" t="33070" r="12402" b="8269"/>
          <a:stretch>
            <a:fillRect/>
          </a:stretch>
        </p:blipFill>
        <p:spPr bwMode="auto">
          <a:xfrm>
            <a:off x="571500" y="1279525"/>
            <a:ext cx="7980363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571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SIG : outil de diffusion</a:t>
            </a:r>
            <a:endParaRPr lang="fr-FR" sz="32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3"/>
          <p:cNvSpPr txBox="1">
            <a:spLocks noChangeArrowheads="1"/>
          </p:cNvSpPr>
          <p:nvPr/>
        </p:nvSpPr>
        <p:spPr bwMode="auto">
          <a:xfrm>
            <a:off x="2112963" y="1628775"/>
            <a:ext cx="5116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ar-MA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 l="22441" t="32677" r="12697" b="7088"/>
          <a:stretch>
            <a:fillRect/>
          </a:stretch>
        </p:blipFill>
        <p:spPr bwMode="auto">
          <a:xfrm>
            <a:off x="428625" y="1214438"/>
            <a:ext cx="7907338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3571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SIG : outil de diffusion</a:t>
            </a:r>
            <a:endParaRPr lang="fr-FR" sz="32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3"/>
          <p:cNvSpPr txBox="1">
            <a:spLocks noChangeArrowheads="1"/>
          </p:cNvSpPr>
          <p:nvPr/>
        </p:nvSpPr>
        <p:spPr bwMode="auto">
          <a:xfrm>
            <a:off x="2112963" y="1628775"/>
            <a:ext cx="5116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ar-MA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/>
          <a:srcRect l="5907" t="16930" r="1476" b="8269"/>
          <a:stretch>
            <a:fillRect/>
          </a:stretch>
        </p:blipFill>
        <p:spPr bwMode="auto">
          <a:xfrm>
            <a:off x="357188" y="1214438"/>
            <a:ext cx="8429625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571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SIG : outil de diffusion</a:t>
            </a:r>
            <a:endParaRPr lang="fr-FR" sz="32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3"/>
          <p:cNvSpPr txBox="1">
            <a:spLocks noChangeArrowheads="1"/>
          </p:cNvSpPr>
          <p:nvPr/>
        </p:nvSpPr>
        <p:spPr bwMode="auto">
          <a:xfrm>
            <a:off x="2112963" y="1628775"/>
            <a:ext cx="5116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ar-MA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71500" y="2151063"/>
            <a:ext cx="810895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lvl="2" indent="-342900">
              <a:buFont typeface="Wingdings" pitchFamily="2" charset="2"/>
              <a:buChar char="v"/>
              <a:defRPr/>
            </a:pPr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Cartes de </a:t>
            </a:r>
            <a:r>
              <a:rPr lang="fr-F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pauvreté</a:t>
            </a:r>
          </a:p>
          <a:p>
            <a:pPr marL="1257300" lvl="2" indent="-342900" algn="ctr">
              <a:defRPr/>
            </a:pPr>
            <a:endParaRPr lang="fr-FR" sz="3200" b="1" dirty="0"/>
          </a:p>
          <a:p>
            <a:pPr marL="1257300" lvl="2" indent="-342900">
              <a:defRPr/>
            </a:pPr>
            <a:endParaRPr lang="fr-FR" b="1" dirty="0"/>
          </a:p>
          <a:p>
            <a:pPr marL="1714500" lvl="3" indent="-342900">
              <a:buFont typeface="Courier New" pitchFamily="49" charset="0"/>
              <a:buChar char="o"/>
              <a:defRPr/>
            </a:pPr>
            <a:r>
              <a:rPr lang="fr-FR" sz="2000" dirty="0"/>
              <a:t>Enquêtes village 2000</a:t>
            </a:r>
            <a:endParaRPr lang="fr-FR" sz="2000" dirty="0"/>
          </a:p>
          <a:p>
            <a:pPr marL="1714500" lvl="3" indent="-342900">
              <a:buFont typeface="Courier New" pitchFamily="49" charset="0"/>
              <a:buChar char="o"/>
              <a:defRPr/>
            </a:pPr>
            <a:endParaRPr lang="fr-FR" sz="2000" dirty="0"/>
          </a:p>
          <a:p>
            <a:pPr marL="1714500" lvl="3" indent="-342900">
              <a:buFont typeface="Courier New" pitchFamily="49" charset="0"/>
              <a:buChar char="o"/>
              <a:defRPr/>
            </a:pPr>
            <a:r>
              <a:rPr lang="fr-FR" sz="2000" dirty="0"/>
              <a:t>Enquêtes village 2009</a:t>
            </a:r>
            <a:endParaRPr lang="fr-FR" sz="2000" dirty="0"/>
          </a:p>
          <a:p>
            <a:pPr marL="1257300" lvl="2" indent="-342900">
              <a:buFontTx/>
              <a:buChar char="•"/>
              <a:defRPr/>
            </a:pPr>
            <a:endParaRPr lang="fr-FR" b="1" dirty="0"/>
          </a:p>
          <a:p>
            <a:pPr marL="1257300" lvl="2" indent="-342900">
              <a:defRPr/>
            </a:pPr>
            <a:r>
              <a:rPr lang="fr-FR" b="1" dirty="0"/>
              <a:t> </a:t>
            </a:r>
            <a:endParaRPr lang="fr-FR" sz="2000" b="1" dirty="0">
              <a:latin typeface="Calibri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3571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SIG : outil de diffusion</a:t>
            </a:r>
            <a:endParaRPr lang="fr-FR" sz="32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3"/>
          <p:cNvSpPr txBox="1">
            <a:spLocks noChangeArrowheads="1"/>
          </p:cNvSpPr>
          <p:nvPr/>
        </p:nvSpPr>
        <p:spPr bwMode="auto">
          <a:xfrm>
            <a:off x="2112963" y="1628775"/>
            <a:ext cx="5116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ar-MA"/>
          </a:p>
        </p:txBody>
      </p:sp>
      <p:pic>
        <p:nvPicPr>
          <p:cNvPr id="95234" name="Picture 10" descr="F:\Cartes Pauvreté 2009 Region\Indic_Acc_Eau_Reg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285875"/>
            <a:ext cx="8115300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571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SIG : outil de diffusion</a:t>
            </a:r>
            <a:endParaRPr lang="fr-FR" sz="32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title"/>
          </p:nvPr>
        </p:nvSpPr>
        <p:spPr>
          <a:xfrm>
            <a:off x="1071563" y="357188"/>
            <a:ext cx="7929562" cy="642937"/>
          </a:xfrm>
        </p:spPr>
        <p:txBody>
          <a:bodyPr/>
          <a:lstStyle/>
          <a:p>
            <a:pPr marL="355600" indent="-355600">
              <a:spcBef>
                <a:spcPct val="20000"/>
              </a:spcBef>
            </a:pPr>
            <a:r>
              <a:rPr lang="fr-FR" sz="4400" b="1" smtClean="0">
                <a:solidFill>
                  <a:schemeClr val="tx1"/>
                </a:solidFill>
                <a:latin typeface="Calisto MT"/>
              </a:rPr>
              <a:t>	LE SENEGAL</a:t>
            </a:r>
          </a:p>
        </p:txBody>
      </p:sp>
      <p:sp>
        <p:nvSpPr>
          <p:cNvPr id="43010" name="Espace réservé du contenu 2"/>
          <p:cNvSpPr>
            <a:spLocks noGrp="1"/>
          </p:cNvSpPr>
          <p:nvPr>
            <p:ph idx="1"/>
          </p:nvPr>
        </p:nvSpPr>
        <p:spPr>
          <a:xfrm>
            <a:off x="285750" y="1143000"/>
            <a:ext cx="8715375" cy="5511800"/>
          </a:xfrm>
        </p:spPr>
        <p:txBody>
          <a:bodyPr/>
          <a:lstStyle/>
          <a:p>
            <a:pPr indent="-365125" algn="just" defTabSz="457200" latinLnBrk="1">
              <a:spcBef>
                <a:spcPct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fr-FR" sz="2400" b="1" smtClean="0">
                <a:latin typeface="Candara" pitchFamily="34" charset="0"/>
              </a:rPr>
              <a:t>Population: 12 855 153 hbts en 2011 (projection RGPH2002)</a:t>
            </a:r>
          </a:p>
          <a:p>
            <a:pPr indent="-365125" algn="just" defTabSz="457200" latinLnBrk="1">
              <a:spcBef>
                <a:spcPct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fr-FR" sz="2400" b="1" smtClean="0">
                <a:latin typeface="Candara" pitchFamily="34" charset="0"/>
              </a:rPr>
              <a:t>Superficie: 196 712 km2, </a:t>
            </a:r>
          </a:p>
          <a:p>
            <a:pPr indent="-365125" algn="just" defTabSz="457200" latinLnBrk="1">
              <a:spcBef>
                <a:spcPct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fr-FR" sz="2400" b="1" smtClean="0">
                <a:latin typeface="Candara" pitchFamily="34" charset="0"/>
              </a:rPr>
              <a:t>Densité: 65,3 hbts/km2</a:t>
            </a:r>
          </a:p>
          <a:p>
            <a:pPr indent="-365125" algn="just" defTabSz="457200" latinLnBrk="1">
              <a:spcBef>
                <a:spcPct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fr-FR" sz="2400" b="1" smtClean="0">
                <a:latin typeface="Candara" pitchFamily="34" charset="0"/>
              </a:rPr>
              <a:t>Découpage administratif</a:t>
            </a:r>
          </a:p>
          <a:p>
            <a:pPr marL="915988" lvl="4" indent="-290513" algn="just" defTabSz="457200" latinLnBrk="1">
              <a:spcBef>
                <a:spcPct val="0"/>
              </a:spcBef>
              <a:spcAft>
                <a:spcPts val="180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fr-FR" b="1" smtClean="0">
                <a:solidFill>
                  <a:schemeClr val="tx1"/>
                </a:solidFill>
                <a:latin typeface="Candara" pitchFamily="34" charset="0"/>
              </a:rPr>
              <a:t>Niveau 1: 14 Régions</a:t>
            </a:r>
          </a:p>
          <a:p>
            <a:pPr marL="915988" lvl="4" indent="-290513" algn="just" defTabSz="457200" latinLnBrk="1">
              <a:spcBef>
                <a:spcPct val="0"/>
              </a:spcBef>
              <a:spcAft>
                <a:spcPts val="180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fr-FR" b="1" smtClean="0">
                <a:solidFill>
                  <a:schemeClr val="tx1"/>
                </a:solidFill>
                <a:latin typeface="Candara" pitchFamily="34" charset="0"/>
              </a:rPr>
              <a:t>Niveau 2: 45 Départements</a:t>
            </a:r>
          </a:p>
          <a:p>
            <a:pPr marL="915988" lvl="4" indent="-290513" algn="just" defTabSz="457200" latinLnBrk="1">
              <a:spcBef>
                <a:spcPct val="0"/>
              </a:spcBef>
              <a:spcAft>
                <a:spcPts val="180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fr-FR" b="1" smtClean="0">
                <a:solidFill>
                  <a:schemeClr val="tx1"/>
                </a:solidFill>
                <a:latin typeface="Candara" pitchFamily="34" charset="0"/>
              </a:rPr>
              <a:t>Niveau 3: 5 Villes /133 Arrondissements/ 108 Communes</a:t>
            </a:r>
          </a:p>
          <a:p>
            <a:pPr marL="915988" lvl="4" indent="-290513" algn="just" defTabSz="457200" latinLnBrk="1">
              <a:spcBef>
                <a:spcPct val="0"/>
              </a:spcBef>
              <a:spcAft>
                <a:spcPts val="180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fr-FR" b="1" smtClean="0">
                <a:solidFill>
                  <a:schemeClr val="tx1"/>
                </a:solidFill>
                <a:latin typeface="Candara" pitchFamily="34" charset="0"/>
              </a:rPr>
              <a:t>Niveau 4: 46 CA / 370 CR</a:t>
            </a:r>
          </a:p>
          <a:p>
            <a:pPr marL="915988" lvl="4" indent="-290513" algn="just" defTabSz="457200" latinLnBrk="1">
              <a:spcBef>
                <a:spcPct val="0"/>
              </a:spcBef>
              <a:spcAft>
                <a:spcPts val="1800"/>
              </a:spcAft>
              <a:buClr>
                <a:schemeClr val="tx1"/>
              </a:buClr>
              <a:buFont typeface="Courier New" pitchFamily="49" charset="0"/>
              <a:buChar char="o"/>
            </a:pPr>
            <a:r>
              <a:rPr lang="fr-FR" b="1" smtClean="0">
                <a:solidFill>
                  <a:schemeClr val="tx1"/>
                </a:solidFill>
                <a:latin typeface="Candara" pitchFamily="34" charset="0"/>
              </a:rPr>
              <a:t>Niveau 5: 15200 Villages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3"/>
          <p:cNvSpPr txBox="1">
            <a:spLocks noChangeArrowheads="1"/>
          </p:cNvSpPr>
          <p:nvPr/>
        </p:nvSpPr>
        <p:spPr bwMode="auto">
          <a:xfrm>
            <a:off x="2112963" y="1628775"/>
            <a:ext cx="5116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ar-MA"/>
          </a:p>
        </p:txBody>
      </p:sp>
      <p:pic>
        <p:nvPicPr>
          <p:cNvPr id="97282" name="Picture 11" descr="F:\Indice_Acces_Eau_Dé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206500"/>
            <a:ext cx="807561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571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SIG : outil de diffusion</a:t>
            </a:r>
            <a:endParaRPr lang="fr-FR" sz="32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3"/>
          <p:cNvSpPr txBox="1">
            <a:spLocks noChangeArrowheads="1"/>
          </p:cNvSpPr>
          <p:nvPr/>
        </p:nvSpPr>
        <p:spPr bwMode="auto">
          <a:xfrm>
            <a:off x="2112963" y="1628775"/>
            <a:ext cx="5116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ar-MA"/>
          </a:p>
        </p:txBody>
      </p:sp>
      <p:pic>
        <p:nvPicPr>
          <p:cNvPr id="99330" name="Picture 2" descr="F:\Cartes Pauvreté 2009 Region\Indice_d'accès_Régio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85863"/>
            <a:ext cx="8229600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571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SIG : outil de diffusion</a:t>
            </a:r>
            <a:endParaRPr lang="fr-FR" sz="32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3"/>
          <p:cNvSpPr txBox="1">
            <a:spLocks noChangeArrowheads="1"/>
          </p:cNvSpPr>
          <p:nvPr/>
        </p:nvSpPr>
        <p:spPr bwMode="auto">
          <a:xfrm>
            <a:off x="2112963" y="1628775"/>
            <a:ext cx="5116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ar-MA"/>
          </a:p>
        </p:txBody>
      </p:sp>
      <p:pic>
        <p:nvPicPr>
          <p:cNvPr id="101378" name="Picture 3" descr="F:\Indice_synthétique_Acces_Départe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27138"/>
            <a:ext cx="811530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57188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SIG : outil de diffusion</a:t>
            </a:r>
            <a:endParaRPr lang="fr-FR" sz="32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55975"/>
            <a:ext cx="6911975" cy="1144588"/>
          </a:xfrm>
        </p:spPr>
        <p:txBody>
          <a:bodyPr/>
          <a:lstStyle/>
          <a:p>
            <a:r>
              <a:rPr lang="fr-FR" b="1" smtClean="0">
                <a:solidFill>
                  <a:schemeClr val="tx1"/>
                </a:solidFill>
              </a:rPr>
              <a:t>PERSPECTIVES</a:t>
            </a:r>
          </a:p>
        </p:txBody>
      </p:sp>
      <p:sp>
        <p:nvSpPr>
          <p:cNvPr id="10342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ar-M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>
          <a:xfrm>
            <a:off x="685800" y="1785938"/>
            <a:ext cx="7772400" cy="4476750"/>
          </a:xfrm>
        </p:spPr>
        <p:txBody>
          <a:bodyPr>
            <a:normAutofit/>
          </a:bodyPr>
          <a:lstStyle/>
          <a:p>
            <a:pPr marL="350838" indent="-350838" algn="just" fontAlgn="auto">
              <a:lnSpc>
                <a:spcPct val="150000"/>
              </a:lnSpc>
              <a:spcAft>
                <a:spcPts val="2400"/>
              </a:spcAft>
              <a:buClrTx/>
              <a:buFont typeface="Wingdings" pitchFamily="2" charset="2"/>
              <a:buChar char="v"/>
              <a:defRPr/>
            </a:pPr>
            <a:r>
              <a:rPr lang="fr-FR" sz="2000" dirty="0" smtClean="0">
                <a:latin typeface="+mj-lt"/>
              </a:rPr>
              <a:t>En préparation au RGPH 2012, une opération exhaustive de la cartographie censitaire numérique est entrain d’être menée: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r>
              <a:rPr lang="fr-FR" sz="2000" dirty="0" smtClean="0">
                <a:solidFill>
                  <a:schemeClr val="tx1"/>
                </a:solidFill>
                <a:latin typeface="+mj-lt"/>
              </a:rPr>
              <a:t>Actualisation des cartes (extension des villes,…..);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endParaRPr lang="fr-FR" sz="2000" dirty="0" smtClean="0">
              <a:solidFill>
                <a:schemeClr val="tx1"/>
              </a:solidFill>
              <a:latin typeface="+mj-lt"/>
            </a:endParaRP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r>
              <a:rPr lang="fr-FR" sz="2000" dirty="0" smtClean="0">
                <a:solidFill>
                  <a:schemeClr val="tx1"/>
                </a:solidFill>
                <a:latin typeface="+mj-lt"/>
              </a:rPr>
              <a:t>Positionnement des localités (localités rurales) par GPS; 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endParaRPr lang="fr-FR" sz="2000" dirty="0" smtClean="0">
              <a:solidFill>
                <a:schemeClr val="tx1"/>
              </a:solidFill>
              <a:latin typeface="+mj-lt"/>
            </a:endParaRP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r>
              <a:rPr lang="fr-FR" sz="2000" dirty="0" smtClean="0">
                <a:solidFill>
                  <a:schemeClr val="tx1"/>
                </a:solidFill>
                <a:latin typeface="+mj-lt"/>
              </a:rPr>
              <a:t>Redécoupage des districts de recensement;</a:t>
            </a: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endParaRPr lang="fr-FR" sz="2000" dirty="0" smtClean="0">
              <a:solidFill>
                <a:schemeClr val="tx1"/>
              </a:solidFill>
              <a:latin typeface="+mj-lt"/>
            </a:endParaRPr>
          </a:p>
          <a:p>
            <a:pPr marL="658368" lvl="1" indent="-246888" fontAlgn="auto">
              <a:lnSpc>
                <a:spcPct val="80000"/>
              </a:lnSpc>
              <a:spcAft>
                <a:spcPts val="0"/>
              </a:spcAft>
              <a:buClrTx/>
              <a:buFont typeface="Courier New" pitchFamily="49" charset="0"/>
              <a:buChar char="o"/>
              <a:defRPr/>
            </a:pPr>
            <a:r>
              <a:rPr lang="fr-FR" sz="2000" dirty="0" smtClean="0">
                <a:solidFill>
                  <a:schemeClr val="tx1"/>
                </a:solidFill>
                <a:latin typeface="+mj-lt"/>
              </a:rPr>
              <a:t>Toponymie des localités.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428625"/>
            <a:ext cx="7772400" cy="5873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Collecte des données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143000"/>
            <a:ext cx="7358063" cy="5500688"/>
          </a:xfrm>
        </p:spPr>
        <p:txBody>
          <a:bodyPr>
            <a:noAutofit/>
          </a:bodyPr>
          <a:lstStyle/>
          <a:p>
            <a:pPr indent="-350838" algn="just" fontAlgn="auto">
              <a:lnSpc>
                <a:spcPct val="150000"/>
              </a:lnSpc>
              <a:spcAft>
                <a:spcPts val="600"/>
              </a:spcAft>
              <a:buClrTx/>
              <a:buFont typeface="Courier New" pitchFamily="49" charset="0"/>
              <a:buChar char="o"/>
              <a:defRPr/>
            </a:pPr>
            <a:r>
              <a:rPr lang="fr-FR" sz="2000" dirty="0" smtClean="0">
                <a:latin typeface="+mj-lt"/>
              </a:rPr>
              <a:t>L’utilisation des nouvelles technologies dans la collecte des données (PDA) en vue d’améliorer la qualité de la composante  cartographique du SIG</a:t>
            </a:r>
            <a:r>
              <a:rPr lang="fr-FR" sz="2000" b="1" dirty="0" smtClean="0">
                <a:latin typeface="+mj-lt"/>
              </a:rPr>
              <a:t>;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l="21030" t="23482" r="27243" b="16270"/>
          <a:stretch>
            <a:fillRect/>
          </a:stretch>
        </p:blipFill>
        <p:spPr bwMode="auto">
          <a:xfrm>
            <a:off x="3000375" y="2657475"/>
            <a:ext cx="2949575" cy="412908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28625"/>
            <a:ext cx="7772400" cy="5873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Collecte des données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500188"/>
            <a:ext cx="7429500" cy="4429125"/>
          </a:xfrm>
        </p:spPr>
        <p:txBody>
          <a:bodyPr>
            <a:noAutofit/>
          </a:bodyPr>
          <a:lstStyle/>
          <a:p>
            <a:pPr marL="441325" indent="-441325" algn="just" fontAlgn="auto">
              <a:lnSpc>
                <a:spcPct val="150000"/>
              </a:lnSpc>
              <a:spcAft>
                <a:spcPts val="600"/>
              </a:spcAft>
              <a:buClrTx/>
              <a:buFont typeface="Courier New" pitchFamily="49" charset="0"/>
              <a:buChar char="o"/>
              <a:defRPr/>
            </a:pPr>
            <a:r>
              <a:rPr lang="fr-FR" sz="2000" dirty="0" smtClean="0">
                <a:latin typeface="+mj-lt"/>
              </a:rPr>
              <a:t>Formation du personnel: stages, missions, formation continue,….;</a:t>
            </a:r>
          </a:p>
          <a:p>
            <a:pPr marL="441325" indent="-441325" algn="just" fontAlgn="auto">
              <a:lnSpc>
                <a:spcPct val="150000"/>
              </a:lnSpc>
              <a:spcAft>
                <a:spcPts val="600"/>
              </a:spcAft>
              <a:buClrTx/>
              <a:buFont typeface="Courier New" pitchFamily="49" charset="0"/>
              <a:buChar char="o"/>
              <a:defRPr/>
            </a:pPr>
            <a:r>
              <a:rPr lang="fr-FR" sz="2000" dirty="0" smtClean="0">
                <a:latin typeface="+mj-lt"/>
              </a:rPr>
              <a:t>La mise en place de systèmes harmonisés pour faciliter l’échange des informations géographiques;</a:t>
            </a:r>
          </a:p>
          <a:p>
            <a:pPr marL="441325" indent="-441325" algn="just" fontAlgn="auto">
              <a:lnSpc>
                <a:spcPct val="150000"/>
              </a:lnSpc>
              <a:spcAft>
                <a:spcPts val="600"/>
              </a:spcAft>
              <a:buClrTx/>
              <a:buFont typeface="Courier New" pitchFamily="49" charset="0"/>
              <a:buChar char="o"/>
              <a:defRPr/>
            </a:pPr>
            <a:r>
              <a:rPr lang="fr-FR" sz="2000" dirty="0" smtClean="0">
                <a:latin typeface="+mj-lt"/>
              </a:rPr>
              <a:t>La mise à la disposition des utilisateurs des interfaces SIG conviviales pour encourager l’usage des outils SIG dans  la diffusion des résultats;</a:t>
            </a:r>
          </a:p>
          <a:p>
            <a:pPr marL="441325" indent="-441325" algn="just" fontAlgn="auto">
              <a:lnSpc>
                <a:spcPct val="150000"/>
              </a:lnSpc>
              <a:spcAft>
                <a:spcPts val="600"/>
              </a:spcAft>
              <a:buClrTx/>
              <a:buFont typeface="Courier New" pitchFamily="49" charset="0"/>
              <a:buChar char="o"/>
              <a:defRPr/>
            </a:pPr>
            <a:r>
              <a:rPr lang="fr-FR" sz="2000" dirty="0" smtClean="0">
                <a:latin typeface="+mj-lt"/>
              </a:rPr>
              <a:t>Décentralisation du SIG.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428625"/>
            <a:ext cx="7772400" cy="5873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Stratégies de diffusion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2943225"/>
          </a:xfrm>
        </p:spPr>
        <p:txBody>
          <a:bodyPr>
            <a:normAutofit/>
          </a:bodyPr>
          <a:lstStyle/>
          <a:p>
            <a:pPr marL="804863" lvl="3" indent="-246063" algn="just" defTabSz="355600" fontAlgn="auto">
              <a:lnSpc>
                <a:spcPct val="80000"/>
              </a:lnSpc>
              <a:spcAft>
                <a:spcPts val="1800"/>
              </a:spcAft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fr-FR" sz="2000" dirty="0" smtClean="0">
                <a:solidFill>
                  <a:schemeClr val="tx1"/>
                </a:solidFill>
                <a:latin typeface="+mj-lt"/>
              </a:rPr>
              <a:t>SIG-Statistique;</a:t>
            </a:r>
          </a:p>
          <a:p>
            <a:pPr marL="804863" lvl="3" indent="-246063" algn="just" defTabSz="355600" fontAlgn="auto">
              <a:lnSpc>
                <a:spcPct val="80000"/>
              </a:lnSpc>
              <a:spcAft>
                <a:spcPts val="1800"/>
              </a:spcAft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fr-FR" sz="2000" dirty="0" smtClean="0">
                <a:solidFill>
                  <a:schemeClr val="tx1"/>
                </a:solidFill>
                <a:latin typeface="+mj-lt"/>
              </a:rPr>
              <a:t>Atlas de la Pauvreté;</a:t>
            </a:r>
          </a:p>
          <a:p>
            <a:pPr marL="804863" lvl="1" algn="just" defTabSz="355600" fontAlgn="auto">
              <a:lnSpc>
                <a:spcPct val="80000"/>
              </a:lnSpc>
              <a:spcAft>
                <a:spcPts val="1800"/>
              </a:spcAft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fr-FR" sz="2000" dirty="0" smtClean="0">
                <a:solidFill>
                  <a:schemeClr val="tx1"/>
                </a:solidFill>
                <a:latin typeface="+mj-lt"/>
              </a:rPr>
              <a:t>Analyse spatiale des données;</a:t>
            </a:r>
          </a:p>
          <a:p>
            <a:pPr marL="804863" lvl="1" algn="just" defTabSz="355600" fontAlgn="auto">
              <a:lnSpc>
                <a:spcPct val="80000"/>
              </a:lnSpc>
              <a:spcAft>
                <a:spcPts val="1800"/>
              </a:spcAft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fr-FR" sz="2000" dirty="0" smtClean="0">
                <a:solidFill>
                  <a:schemeClr val="tx1"/>
                </a:solidFill>
                <a:latin typeface="+mj-lt"/>
              </a:rPr>
              <a:t>Cartes thématiques de Pauvreté;</a:t>
            </a:r>
          </a:p>
          <a:p>
            <a:pPr marL="804863" lvl="1" algn="just" defTabSz="355600" fontAlgn="auto">
              <a:lnSpc>
                <a:spcPct val="80000"/>
              </a:lnSpc>
              <a:spcAft>
                <a:spcPts val="1800"/>
              </a:spcAft>
              <a:buClr>
                <a:schemeClr val="tx1"/>
              </a:buClr>
              <a:buFont typeface="Courier New" pitchFamily="49" charset="0"/>
              <a:buChar char="o"/>
              <a:defRPr/>
            </a:pPr>
            <a:r>
              <a:rPr lang="fr-FR" sz="2000" dirty="0" smtClean="0">
                <a:solidFill>
                  <a:schemeClr val="tx1"/>
                </a:solidFill>
                <a:latin typeface="+mj-lt"/>
              </a:rPr>
              <a:t>Cartographie dynamique accessible au public.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14313" y="2071688"/>
            <a:ext cx="8858250" cy="4071937"/>
          </a:xfrm>
          <a:prstGeom prst="rect">
            <a:avLst/>
          </a:prstGeom>
        </p:spPr>
        <p:txBody>
          <a:bodyPr/>
          <a:lstStyle/>
          <a:p>
            <a:pPr marL="285750" lvl="1" indent="-246888" algn="just" defTabSz="355600" fontAlgn="auto">
              <a:lnSpc>
                <a:spcPct val="80000"/>
              </a:lnSpc>
              <a:spcBef>
                <a:spcPts val="300"/>
              </a:spcBef>
              <a:spcAft>
                <a:spcPts val="180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fr-FR" sz="3200" b="1" dirty="0">
              <a:solidFill>
                <a:schemeClr val="accent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428625"/>
            <a:ext cx="7772400" cy="5873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fr-FR" sz="32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Produits attendus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re 1"/>
          <p:cNvSpPr>
            <a:spLocks noGrp="1"/>
          </p:cNvSpPr>
          <p:nvPr>
            <p:ph type="title"/>
          </p:nvPr>
        </p:nvSpPr>
        <p:spPr>
          <a:xfrm>
            <a:off x="0" y="285750"/>
            <a:ext cx="7929563" cy="64293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3200" i="1" smtClean="0">
                <a:solidFill>
                  <a:schemeClr val="tx1"/>
                </a:solidFill>
                <a:latin typeface="Cambria Math" pitchFamily="18" charset="0"/>
              </a:rPr>
              <a:t>CARTE ADMINISTRATIVE DU SENEGAL</a:t>
            </a:r>
            <a:endParaRPr lang="fr-FR" sz="3600" b="1" i="1" smtClean="0">
              <a:solidFill>
                <a:schemeClr val="tx1"/>
              </a:solidFill>
              <a:latin typeface="Cambria Math" pitchFamily="18" charset="0"/>
            </a:endParaRPr>
          </a:p>
        </p:txBody>
      </p:sp>
      <p:pic>
        <p:nvPicPr>
          <p:cNvPr id="45058" name="Picture 2" descr="C:\Users\toshiba\Desktop\Carte Admin 2002_EXP_EX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00125"/>
            <a:ext cx="8286750" cy="578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8" y="3214688"/>
            <a:ext cx="6911975" cy="18002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tx1"/>
                </a:solidFill>
              </a:rPr>
              <a:t>PARTIE I : Présentation </a:t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>du SIG de l’ANSD (Sénégal)</a:t>
            </a:r>
          </a:p>
        </p:txBody>
      </p:sp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ar-M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3"/>
          <p:cNvSpPr>
            <a:spLocks noGrp="1"/>
          </p:cNvSpPr>
          <p:nvPr>
            <p:ph idx="1"/>
          </p:nvPr>
        </p:nvSpPr>
        <p:spPr>
          <a:xfrm>
            <a:off x="323850" y="1071563"/>
            <a:ext cx="8496300" cy="5715000"/>
          </a:xfrm>
        </p:spPr>
        <p:txBody>
          <a:bodyPr>
            <a:noAutofit/>
          </a:bodyPr>
          <a:lstStyle/>
          <a:p>
            <a:pPr indent="-365125" algn="just" fontAlgn="auto">
              <a:lnSpc>
                <a:spcPct val="120000"/>
              </a:lnSpc>
              <a:spcAft>
                <a:spcPts val="1200"/>
              </a:spcAft>
              <a:buClrTx/>
              <a:buFont typeface="Wingdings" pitchFamily="2" charset="2"/>
              <a:buChar char="v"/>
              <a:defRPr/>
            </a:pPr>
            <a:r>
              <a:rPr lang="fr-FR" sz="2000" dirty="0" smtClean="0">
                <a:latin typeface="+mj-lt"/>
              </a:rPr>
              <a:t>Le SIG de l’Agence Nationale de la Statistique et de la Démographie a pour objectifs :</a:t>
            </a:r>
          </a:p>
          <a:p>
            <a:pPr marL="541338" lvl="2" indent="-219456" algn="just" fontAlgn="auto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fr-FR" sz="2000" dirty="0" smtClean="0">
                <a:solidFill>
                  <a:schemeClr val="tx1"/>
                </a:solidFill>
                <a:latin typeface="+mj-lt"/>
              </a:rPr>
              <a:t>Objectif général:</a:t>
            </a:r>
          </a:p>
          <a:p>
            <a:pPr marL="723900" lvl="3" indent="-201168" algn="just" fontAlgn="auto">
              <a:lnSpc>
                <a:spcPct val="120000"/>
              </a:lnSpc>
              <a:spcAft>
                <a:spcPts val="1200"/>
              </a:spcAft>
              <a:buClrTx/>
              <a:buFont typeface="Courier New" pitchFamily="49" charset="0"/>
              <a:buChar char="o"/>
              <a:defRPr/>
            </a:pPr>
            <a:r>
              <a:rPr lang="fr-FR" sz="1500" dirty="0" smtClean="0">
                <a:solidFill>
                  <a:schemeClr val="tx1"/>
                </a:solidFill>
                <a:latin typeface="+mj-lt"/>
              </a:rPr>
              <a:t>Améliorer la production et la diffusion de l’information statistique grâce à un système d’information géographique statistique national (SIG-STAT) performant.</a:t>
            </a:r>
          </a:p>
          <a:p>
            <a:pPr marL="541338" lvl="2" indent="-219456" algn="just" fontAlgn="auto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fr-FR" sz="2000" dirty="0" smtClean="0">
                <a:solidFill>
                  <a:schemeClr val="tx1"/>
                </a:solidFill>
                <a:latin typeface="+mj-lt"/>
              </a:rPr>
              <a:t>Objectifs spécifiques:</a:t>
            </a:r>
          </a:p>
          <a:p>
            <a:pPr marL="723900" lvl="3" indent="-201168" algn="just" fontAlgn="auto">
              <a:lnSpc>
                <a:spcPct val="120000"/>
              </a:lnSpc>
              <a:spcAft>
                <a:spcPts val="1200"/>
              </a:spcAft>
              <a:buClrTx/>
              <a:buFont typeface="Courier New" pitchFamily="49" charset="0"/>
              <a:buChar char="o"/>
              <a:defRPr/>
            </a:pPr>
            <a:r>
              <a:rPr lang="fr-FR" sz="1500" dirty="0" smtClean="0">
                <a:solidFill>
                  <a:schemeClr val="tx1"/>
                </a:solidFill>
                <a:latin typeface="+mj-lt"/>
              </a:rPr>
              <a:t>Fournir un système informatisé de gestion des unités primaires de sondage (Districts de Recensement);</a:t>
            </a:r>
          </a:p>
          <a:p>
            <a:pPr marL="723900" lvl="3" indent="-201168" algn="just" fontAlgn="auto">
              <a:lnSpc>
                <a:spcPct val="120000"/>
              </a:lnSpc>
              <a:spcAft>
                <a:spcPts val="1200"/>
              </a:spcAft>
              <a:buClrTx/>
              <a:buFont typeface="Courier New" pitchFamily="49" charset="0"/>
              <a:buChar char="o"/>
              <a:defRPr/>
            </a:pPr>
            <a:r>
              <a:rPr lang="fr-FR" sz="1500" dirty="0" smtClean="0">
                <a:solidFill>
                  <a:schemeClr val="tx1"/>
                </a:solidFill>
                <a:latin typeface="+mj-lt"/>
              </a:rPr>
              <a:t>Mettre à la disposition des utilisateurs un SIG statistique nationale (SIG-Stat);</a:t>
            </a:r>
          </a:p>
          <a:p>
            <a:pPr marL="723900" lvl="3" indent="-201168" algn="just" fontAlgn="auto">
              <a:lnSpc>
                <a:spcPct val="120000"/>
              </a:lnSpc>
              <a:spcAft>
                <a:spcPts val="1200"/>
              </a:spcAft>
              <a:buClrTx/>
              <a:buFont typeface="Courier New" pitchFamily="49" charset="0"/>
              <a:buChar char="o"/>
              <a:defRPr/>
            </a:pPr>
            <a:r>
              <a:rPr lang="fr-FR" sz="1500" dirty="0" smtClean="0">
                <a:solidFill>
                  <a:schemeClr val="tx1"/>
                </a:solidFill>
                <a:latin typeface="+mj-lt"/>
              </a:rPr>
              <a:t> Faciliter la consultation et la diffusion des informations statistiques spatiales;</a:t>
            </a:r>
          </a:p>
          <a:p>
            <a:pPr marL="723900" lvl="3" indent="-201168" algn="just" fontAlgn="auto">
              <a:lnSpc>
                <a:spcPct val="120000"/>
              </a:lnSpc>
              <a:spcAft>
                <a:spcPts val="1200"/>
              </a:spcAft>
              <a:buClrTx/>
              <a:buFont typeface="Courier New" pitchFamily="49" charset="0"/>
              <a:buChar char="o"/>
              <a:defRPr/>
            </a:pPr>
            <a:r>
              <a:rPr lang="fr-FR" sz="1500" dirty="0" smtClean="0">
                <a:solidFill>
                  <a:schemeClr val="tx1"/>
                </a:solidFill>
                <a:latin typeface="+mj-lt"/>
              </a:rPr>
              <a:t>Mettre en place un système de mise à jour périodique des informations collectées.</a:t>
            </a:r>
            <a:endParaRPr lang="ar-MA" sz="15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428625"/>
            <a:ext cx="7772400" cy="433388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fr-FR" sz="36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Objectifs</a:t>
            </a:r>
            <a:endParaRPr lang="fr-FR" sz="32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7161213" cy="836612"/>
          </a:xfrm>
        </p:spPr>
        <p:txBody>
          <a:bodyPr/>
          <a:lstStyle/>
          <a:p>
            <a:r>
              <a:rPr lang="fr-FR" b="1" i="1" smtClean="0"/>
              <a:t>Historique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750" y="1071563"/>
            <a:ext cx="7886700" cy="5715000"/>
          </a:xfrm>
        </p:spPr>
        <p:txBody>
          <a:bodyPr>
            <a:noAutofit/>
          </a:bodyPr>
          <a:lstStyle/>
          <a:p>
            <a:pPr marL="530225" indent="-530225" fontAlgn="auto">
              <a:spcAft>
                <a:spcPts val="1200"/>
              </a:spcAft>
              <a:buClrTx/>
              <a:buFont typeface="Wingdings" pitchFamily="2" charset="2"/>
              <a:buChar char="v"/>
              <a:defRPr/>
            </a:pPr>
            <a:r>
              <a:rPr lang="fr-FR" sz="2400" b="1" dirty="0" smtClean="0">
                <a:latin typeface="+mj-lt"/>
              </a:rPr>
              <a:t>2008 : </a:t>
            </a:r>
            <a:r>
              <a:rPr lang="fr-FR" sz="2000" b="1" dirty="0" smtClean="0">
                <a:latin typeface="+mj-lt"/>
              </a:rPr>
              <a:t>ANNEE DE DEMARRAGE DES ACTIVITES DU SIG</a:t>
            </a:r>
          </a:p>
          <a:p>
            <a:pPr marL="822833" lvl="1" indent="-530225" fontAlgn="auto">
              <a:spcAft>
                <a:spcPts val="600"/>
              </a:spcAft>
              <a:buClrTx/>
              <a:buFont typeface="Wingdings" pitchFamily="2" charset="2"/>
              <a:buChar char="Ø"/>
              <a:defRPr/>
            </a:pPr>
            <a:r>
              <a:rPr lang="fr-FR" sz="2000" dirty="0" smtClean="0">
                <a:solidFill>
                  <a:schemeClr val="tx1"/>
                </a:solidFill>
                <a:latin typeface="+mj-lt"/>
              </a:rPr>
              <a:t>Acquisition du matériels</a:t>
            </a:r>
          </a:p>
          <a:p>
            <a:pPr marL="1155700" fontAlgn="auto">
              <a:spcAft>
                <a:spcPts val="600"/>
              </a:spcAft>
              <a:buClrTx/>
              <a:buFont typeface="Courier New" pitchFamily="49" charset="0"/>
              <a:buChar char="o"/>
              <a:defRPr/>
            </a:pPr>
            <a:r>
              <a:rPr lang="fr-FR" sz="1800" dirty="0" smtClean="0">
                <a:latin typeface="+mj-lt"/>
              </a:rPr>
              <a:t>Ordinateurs de grandes capacités</a:t>
            </a:r>
          </a:p>
          <a:p>
            <a:pPr marL="1155700" fontAlgn="auto">
              <a:spcAft>
                <a:spcPts val="600"/>
              </a:spcAft>
              <a:buClrTx/>
              <a:buFont typeface="Courier New" pitchFamily="49" charset="0"/>
              <a:buChar char="o"/>
              <a:defRPr/>
            </a:pPr>
            <a:r>
              <a:rPr lang="fr-FR" sz="1800" dirty="0" smtClean="0">
                <a:latin typeface="+mj-lt"/>
              </a:rPr>
              <a:t>Scanner A0</a:t>
            </a:r>
          </a:p>
          <a:p>
            <a:pPr marL="1155700" fontAlgn="auto">
              <a:spcAft>
                <a:spcPts val="600"/>
              </a:spcAft>
              <a:buClrTx/>
              <a:buFont typeface="Courier New" pitchFamily="49" charset="0"/>
              <a:buChar char="o"/>
              <a:defRPr/>
            </a:pPr>
            <a:r>
              <a:rPr lang="fr-FR" sz="1800" dirty="0" smtClean="0">
                <a:latin typeface="+mj-lt"/>
              </a:rPr>
              <a:t>GPS</a:t>
            </a:r>
          </a:p>
          <a:p>
            <a:pPr marL="1155700" fontAlgn="auto">
              <a:spcAft>
                <a:spcPts val="600"/>
              </a:spcAft>
              <a:buClrTx/>
              <a:buFont typeface="Courier New" pitchFamily="49" charset="0"/>
              <a:buChar char="o"/>
              <a:defRPr/>
            </a:pPr>
            <a:r>
              <a:rPr lang="fr-FR" sz="1800" dirty="0" smtClean="0">
                <a:latin typeface="+mj-lt"/>
              </a:rPr>
              <a:t>Voitures (4X4)</a:t>
            </a:r>
          </a:p>
          <a:p>
            <a:pPr marL="822833" lvl="1" indent="-530225" fontAlgn="auto">
              <a:spcAft>
                <a:spcPts val="600"/>
              </a:spcAft>
              <a:buClrTx/>
              <a:buFont typeface="Wingdings" pitchFamily="2" charset="2"/>
              <a:buChar char="Ø"/>
              <a:defRPr/>
            </a:pPr>
            <a:r>
              <a:rPr lang="fr-FR" sz="2000" dirty="0" smtClean="0">
                <a:solidFill>
                  <a:schemeClr val="tx1"/>
                </a:solidFill>
                <a:latin typeface="+mj-lt"/>
              </a:rPr>
              <a:t>Acquisition de logiciels</a:t>
            </a:r>
          </a:p>
          <a:p>
            <a:pPr marL="1158875" indent="-260350" fontAlgn="auto">
              <a:spcAft>
                <a:spcPts val="600"/>
              </a:spcAft>
              <a:buClrTx/>
              <a:buFont typeface="Courier New" pitchFamily="49" charset="0"/>
              <a:buChar char="o"/>
              <a:defRPr/>
            </a:pPr>
            <a:r>
              <a:rPr lang="fr-FR" sz="1800" dirty="0" smtClean="0">
                <a:latin typeface="+mj-lt"/>
              </a:rPr>
              <a:t>Google </a:t>
            </a:r>
            <a:r>
              <a:rPr lang="fr-FR" sz="1800" dirty="0" err="1" smtClean="0">
                <a:latin typeface="+mj-lt"/>
              </a:rPr>
              <a:t>Earth</a:t>
            </a:r>
            <a:r>
              <a:rPr lang="fr-FR" sz="1800" dirty="0" smtClean="0">
                <a:latin typeface="+mj-lt"/>
              </a:rPr>
              <a:t> Pro</a:t>
            </a:r>
          </a:p>
          <a:p>
            <a:pPr marL="1158875" indent="-260350" fontAlgn="auto">
              <a:spcAft>
                <a:spcPts val="600"/>
              </a:spcAft>
              <a:buClrTx/>
              <a:buFont typeface="Courier New" pitchFamily="49" charset="0"/>
              <a:buChar char="o"/>
              <a:defRPr/>
            </a:pPr>
            <a:r>
              <a:rPr lang="fr-FR" sz="1800" dirty="0" err="1" smtClean="0">
                <a:latin typeface="+mj-lt"/>
              </a:rPr>
              <a:t>ArcGis</a:t>
            </a:r>
            <a:endParaRPr lang="fr-FR" sz="1800" dirty="0" smtClean="0">
              <a:latin typeface="+mj-lt"/>
            </a:endParaRPr>
          </a:p>
          <a:p>
            <a:pPr marL="1158875" indent="-260350" fontAlgn="auto">
              <a:spcAft>
                <a:spcPts val="600"/>
              </a:spcAft>
              <a:buClrTx/>
              <a:buFont typeface="Courier New" pitchFamily="49" charset="0"/>
              <a:buChar char="o"/>
              <a:defRPr/>
            </a:pPr>
            <a:r>
              <a:rPr lang="fr-FR" sz="1800" dirty="0" smtClean="0">
                <a:latin typeface="+mj-lt"/>
              </a:rPr>
              <a:t>Photoshop</a:t>
            </a:r>
          </a:p>
          <a:p>
            <a:pPr marL="822833" lvl="1" indent="-530225" fontAlgn="auto">
              <a:spcAft>
                <a:spcPts val="600"/>
              </a:spcAft>
              <a:buClrTx/>
              <a:buFont typeface="Wingdings" pitchFamily="2" charset="2"/>
              <a:buChar char="Ø"/>
              <a:defRPr/>
            </a:pPr>
            <a:r>
              <a:rPr lang="fr-FR" sz="2000" dirty="0" smtClean="0">
                <a:solidFill>
                  <a:schemeClr val="tx1"/>
                </a:solidFill>
                <a:latin typeface="+mj-lt"/>
              </a:rPr>
              <a:t>Recrutement personnel externe</a:t>
            </a:r>
          </a:p>
          <a:p>
            <a:pPr marL="1155700" indent="-257175" fontAlgn="auto">
              <a:spcAft>
                <a:spcPts val="600"/>
              </a:spcAft>
              <a:buClrTx/>
              <a:buFont typeface="Courier New" pitchFamily="49" charset="0"/>
              <a:buChar char="o"/>
              <a:defRPr/>
            </a:pPr>
            <a:r>
              <a:rPr lang="fr-FR" sz="1800" dirty="0" smtClean="0">
                <a:latin typeface="+mj-lt"/>
              </a:rPr>
              <a:t>Quatre spécialistes en SIG</a:t>
            </a:r>
            <a:endParaRPr lang="fr-FR" sz="16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1925"/>
            <a:ext cx="7304088" cy="909638"/>
          </a:xfrm>
        </p:spPr>
        <p:txBody>
          <a:bodyPr/>
          <a:lstStyle/>
          <a:p>
            <a:r>
              <a:rPr lang="fr-FR" b="1" i="1" smtClean="0"/>
              <a:t>Historique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0825" y="1143000"/>
            <a:ext cx="8247063" cy="5429250"/>
          </a:xfrm>
        </p:spPr>
        <p:txBody>
          <a:bodyPr>
            <a:noAutofit/>
          </a:bodyPr>
          <a:lstStyle/>
          <a:p>
            <a:pPr marL="530225" indent="-530225" fontAlgn="auto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fr-FR" sz="2400" b="1" dirty="0" smtClean="0">
                <a:latin typeface="+mj-lt"/>
              </a:rPr>
              <a:t>2008 - 2011  : </a:t>
            </a:r>
            <a:r>
              <a:rPr lang="fr-FR" sz="2000" b="1" dirty="0" smtClean="0">
                <a:latin typeface="+mj-lt"/>
              </a:rPr>
              <a:t>Mise en place de la bases de données numériques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fr-FR" sz="2000" b="1" dirty="0" smtClean="0">
              <a:latin typeface="+mj-lt"/>
            </a:endParaRPr>
          </a:p>
          <a:p>
            <a:pPr marL="658368" lvl="1" indent="-246888" fontAlgn="auto">
              <a:lnSpc>
                <a:spcPct val="80000"/>
              </a:lnSpc>
              <a:spcAft>
                <a:spcPts val="1000"/>
              </a:spcAft>
              <a:buClrTx/>
              <a:buFont typeface="Wingdings" pitchFamily="2" charset="2"/>
              <a:buChar char="Ø"/>
              <a:defRPr/>
            </a:pPr>
            <a:r>
              <a:rPr lang="fr-FR" sz="1800" b="1" dirty="0" smtClean="0">
                <a:solidFill>
                  <a:schemeClr val="tx1"/>
                </a:solidFill>
                <a:latin typeface="+mj-lt"/>
              </a:rPr>
              <a:t>Géoréférencement des images et planches :</a:t>
            </a:r>
          </a:p>
          <a:p>
            <a:pPr lvl="4" indent="-306388" fontAlgn="auto">
              <a:spcAft>
                <a:spcPts val="1000"/>
              </a:spcAft>
              <a:buClrTx/>
              <a:buFont typeface="Courier New" pitchFamily="49" charset="0"/>
              <a:buChar char="o"/>
              <a:defRPr/>
            </a:pPr>
            <a:r>
              <a:rPr lang="fr-FR" sz="1800" dirty="0" smtClean="0">
                <a:solidFill>
                  <a:schemeClr val="tx1"/>
                </a:solidFill>
                <a:latin typeface="+mj-lt"/>
              </a:rPr>
              <a:t>Collecte et report des points GPS (X,Y) sur les images (urbain);</a:t>
            </a:r>
          </a:p>
          <a:p>
            <a:pPr lvl="4" indent="-306388" fontAlgn="auto">
              <a:spcAft>
                <a:spcPts val="1000"/>
              </a:spcAft>
              <a:buClrTx/>
              <a:buFont typeface="Courier New" pitchFamily="49" charset="0"/>
              <a:buChar char="o"/>
              <a:defRPr/>
            </a:pPr>
            <a:r>
              <a:rPr lang="fr-FR" sz="1800" dirty="0" smtClean="0">
                <a:solidFill>
                  <a:schemeClr val="tx1"/>
                </a:solidFill>
                <a:latin typeface="+mj-lt"/>
              </a:rPr>
              <a:t>Calage des plans de DR scannés</a:t>
            </a:r>
          </a:p>
          <a:p>
            <a:pPr marL="1389888" lvl="4" indent="-182880" fontAlgn="auto">
              <a:lnSpc>
                <a:spcPct val="80000"/>
              </a:lnSpc>
              <a:spcAft>
                <a:spcPts val="1000"/>
              </a:spcAft>
              <a:buClr>
                <a:schemeClr val="accent3"/>
              </a:buClr>
              <a:buFont typeface="Georgia"/>
              <a:buChar char="▫"/>
              <a:defRPr/>
            </a:pPr>
            <a:endParaRPr lang="fr-FR" sz="1800" b="1" dirty="0" smtClean="0">
              <a:solidFill>
                <a:schemeClr val="tx1"/>
              </a:solidFill>
              <a:latin typeface="+mj-lt"/>
            </a:endParaRPr>
          </a:p>
          <a:p>
            <a:pPr marL="658368" lvl="1" indent="-246888" fontAlgn="auto">
              <a:lnSpc>
                <a:spcPct val="80000"/>
              </a:lnSpc>
              <a:spcAft>
                <a:spcPts val="1000"/>
              </a:spcAft>
              <a:buClrTx/>
              <a:buFont typeface="Wingdings" pitchFamily="2" charset="2"/>
              <a:buChar char="Ø"/>
              <a:defRPr/>
            </a:pPr>
            <a:r>
              <a:rPr lang="fr-FR" sz="1800" b="1" dirty="0" smtClean="0">
                <a:solidFill>
                  <a:schemeClr val="tx1"/>
                </a:solidFill>
                <a:latin typeface="+mj-lt"/>
              </a:rPr>
              <a:t>Numérisation des données:</a:t>
            </a:r>
          </a:p>
          <a:p>
            <a:pPr lvl="4" indent="-306388" fontAlgn="auto">
              <a:spcAft>
                <a:spcPts val="1000"/>
              </a:spcAft>
              <a:buClrTx/>
              <a:buFont typeface="Courier New" pitchFamily="49" charset="0"/>
              <a:buChar char="o"/>
              <a:defRPr/>
            </a:pPr>
            <a:r>
              <a:rPr lang="fr-FR" sz="1800" dirty="0" smtClean="0">
                <a:solidFill>
                  <a:schemeClr val="tx1"/>
                </a:solidFill>
                <a:latin typeface="+mj-lt"/>
              </a:rPr>
              <a:t>Scannage de 2000 planches;</a:t>
            </a:r>
          </a:p>
          <a:p>
            <a:pPr lvl="4" indent="-306388" fontAlgn="auto">
              <a:spcAft>
                <a:spcPts val="1000"/>
              </a:spcAft>
              <a:buClrTx/>
              <a:buFont typeface="Courier New" pitchFamily="49" charset="0"/>
              <a:buChar char="o"/>
              <a:defRPr/>
            </a:pPr>
            <a:r>
              <a:rPr lang="fr-FR" sz="1800" dirty="0" smtClean="0">
                <a:solidFill>
                  <a:schemeClr val="tx1"/>
                </a:solidFill>
                <a:latin typeface="+mj-lt"/>
              </a:rPr>
              <a:t>Digitalisation des données cartographiques (en cours)</a:t>
            </a:r>
            <a:r>
              <a:rPr lang="fr-FR" sz="24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lvl="4" indent="-306388" fontAlgn="auto">
              <a:spcAft>
                <a:spcPts val="1000"/>
              </a:spcAft>
              <a:buClrTx/>
              <a:buFont typeface="Courier New" pitchFamily="49" charset="0"/>
              <a:buChar char="o"/>
              <a:defRPr/>
            </a:pPr>
            <a:r>
              <a:rPr lang="fr-FR" sz="1800" dirty="0" smtClean="0">
                <a:solidFill>
                  <a:schemeClr val="tx1"/>
                </a:solidFill>
                <a:latin typeface="+mj-lt"/>
              </a:rPr>
              <a:t>Contrôle de qualité;</a:t>
            </a:r>
          </a:p>
          <a:p>
            <a:pPr lvl="4" indent="-306388" fontAlgn="auto">
              <a:spcAft>
                <a:spcPts val="1000"/>
              </a:spcAft>
              <a:buClrTx/>
              <a:buFont typeface="Courier New" pitchFamily="49" charset="0"/>
              <a:buChar char="o"/>
              <a:defRPr/>
            </a:pPr>
            <a:r>
              <a:rPr lang="fr-FR" sz="1800" dirty="0" smtClean="0">
                <a:solidFill>
                  <a:schemeClr val="tx1"/>
                </a:solidFill>
                <a:latin typeface="+mj-lt"/>
              </a:rPr>
              <a:t>Alimentation  en données socio-économiques de la base cartographique numérisée des DR issus du RGPH de 2002</a:t>
            </a:r>
            <a:endParaRPr lang="ar-MA" sz="1800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71438"/>
            <a:ext cx="7772400" cy="1143000"/>
          </a:xfrm>
        </p:spPr>
        <p:txBody>
          <a:bodyPr/>
          <a:lstStyle/>
          <a:p>
            <a:r>
              <a:rPr lang="fr-FR" b="1" i="1" smtClean="0"/>
              <a:t>Composantes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5446713"/>
          </a:xfrm>
        </p:spPr>
        <p:txBody>
          <a:bodyPr>
            <a:noAutofit/>
          </a:bodyPr>
          <a:lstStyle/>
          <a:p>
            <a:pPr marL="625475" indent="-515938" algn="just" fontAlgn="auto">
              <a:lnSpc>
                <a:spcPct val="80000"/>
              </a:lnSpc>
              <a:spcAft>
                <a:spcPts val="1800"/>
              </a:spcAft>
              <a:buClrTx/>
              <a:buFont typeface="Wingdings" pitchFamily="2" charset="2"/>
              <a:buChar char="v"/>
              <a:defRPr/>
            </a:pPr>
            <a:r>
              <a:rPr lang="fr-FR" sz="2400" dirty="0" smtClean="0">
                <a:latin typeface="+mj-lt"/>
              </a:rPr>
              <a:t>Le SIG se présente comme suit :</a:t>
            </a:r>
          </a:p>
          <a:p>
            <a:pPr marL="923544" lvl="2" indent="-219456" algn="just" fontAlgn="auto">
              <a:lnSpc>
                <a:spcPct val="150000"/>
              </a:lnSpc>
              <a:spcAft>
                <a:spcPts val="1800"/>
              </a:spcAft>
              <a:buClrTx/>
              <a:buFont typeface="Courier New" pitchFamily="49" charset="0"/>
              <a:buChar char="o"/>
              <a:defRPr/>
            </a:pPr>
            <a:r>
              <a:rPr lang="fr-FR" sz="1800" dirty="0" smtClean="0">
                <a:solidFill>
                  <a:schemeClr val="tx1"/>
                </a:solidFill>
                <a:latin typeface="+mj-lt"/>
              </a:rPr>
              <a:t>Cartes de découpage administratif (Région, Départements, Arrondissement, Communes d’Arrondissement, Communautés Rurales et Villages)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 </a:t>
            </a:r>
            <a:r>
              <a:rPr lang="fr-FR" sz="18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923544" lvl="2" indent="-219456" algn="just" fontAlgn="auto">
              <a:lnSpc>
                <a:spcPct val="150000"/>
              </a:lnSpc>
              <a:spcAft>
                <a:spcPts val="1800"/>
              </a:spcAft>
              <a:buFont typeface="Courier New" pitchFamily="49" charset="0"/>
              <a:buChar char="o"/>
              <a:defRPr/>
            </a:pPr>
            <a:r>
              <a:rPr lang="fr-FR" sz="1800" dirty="0" smtClean="0">
                <a:solidFill>
                  <a:schemeClr val="tx1"/>
                </a:solidFill>
                <a:latin typeface="+mj-lt"/>
              </a:rPr>
              <a:t>Cartes des districts de recensement intégrant différentes couches spatiales , à savoir la couche des concessions, la couche des localités rurales, les couches des infrastructures… ;</a:t>
            </a:r>
          </a:p>
          <a:p>
            <a:pPr marL="923544" lvl="2" indent="-219456" algn="just" fontAlgn="auto">
              <a:lnSpc>
                <a:spcPct val="150000"/>
              </a:lnSpc>
              <a:spcAft>
                <a:spcPts val="1800"/>
              </a:spcAft>
              <a:buFont typeface="Courier New" pitchFamily="49" charset="0"/>
              <a:buChar char="o"/>
              <a:defRPr/>
            </a:pPr>
            <a:r>
              <a:rPr lang="fr-FR" sz="1800" dirty="0" smtClean="0">
                <a:solidFill>
                  <a:schemeClr val="tx1"/>
                </a:solidFill>
                <a:latin typeface="+mj-lt"/>
              </a:rPr>
              <a:t>Tables SIG des données de la </a:t>
            </a:r>
            <a:r>
              <a:rPr lang="fr-FR" sz="1800" dirty="0" err="1" smtClean="0">
                <a:solidFill>
                  <a:schemeClr val="tx1"/>
                </a:solidFill>
                <a:latin typeface="+mj-lt"/>
              </a:rPr>
              <a:t>géocodification</a:t>
            </a:r>
            <a:r>
              <a:rPr lang="fr-FR" sz="1800" dirty="0" smtClean="0">
                <a:solidFill>
                  <a:schemeClr val="tx1"/>
                </a:solidFill>
                <a:latin typeface="+mj-lt"/>
              </a:rPr>
              <a:t> utilisant le code géographique  national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 </a:t>
            </a:r>
            <a:r>
              <a:rPr lang="fr-FR" sz="18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923544" lvl="2" indent="-219456" algn="just" fontAlgn="auto">
              <a:lnSpc>
                <a:spcPct val="150000"/>
              </a:lnSpc>
              <a:spcAft>
                <a:spcPts val="1800"/>
              </a:spcAft>
              <a:buFont typeface="Courier New" pitchFamily="49" charset="0"/>
              <a:buChar char="o"/>
              <a:defRPr/>
            </a:pPr>
            <a:r>
              <a:rPr lang="fr-FR" sz="1800" dirty="0" smtClean="0">
                <a:solidFill>
                  <a:schemeClr val="tx1"/>
                </a:solidFill>
                <a:latin typeface="+mj-lt"/>
              </a:rPr>
              <a:t>Données à références spatiales (résultats des recensements et enquêtes)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èmeANSD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ThèmeANSD2</Template>
  <TotalTime>1038</TotalTime>
  <Words>964</Words>
  <Application>Microsoft Office PowerPoint</Application>
  <PresentationFormat>On-screen Show (4:3)</PresentationFormat>
  <Paragraphs>218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37</vt:i4>
      </vt:variant>
    </vt:vector>
  </HeadingPairs>
  <TitlesOfParts>
    <vt:vector size="55" baseType="lpstr">
      <vt:lpstr>Tahoma</vt:lpstr>
      <vt:lpstr>Arial</vt:lpstr>
      <vt:lpstr>Calibri</vt:lpstr>
      <vt:lpstr>Trebuchet MS</vt:lpstr>
      <vt:lpstr>Georgia</vt:lpstr>
      <vt:lpstr>Wingdings 2</vt:lpstr>
      <vt:lpstr>Britannic Bold</vt:lpstr>
      <vt:lpstr>Candara</vt:lpstr>
      <vt:lpstr>Calisto MT</vt:lpstr>
      <vt:lpstr>Wingdings</vt:lpstr>
      <vt:lpstr>Courier New</vt:lpstr>
      <vt:lpstr>Cambria Math</vt:lpstr>
      <vt:lpstr>ThèmeANSD2</vt:lpstr>
      <vt:lpstr>1_Thème Office</vt:lpstr>
      <vt:lpstr>Urbain</vt:lpstr>
      <vt:lpstr>Urbain</vt:lpstr>
      <vt:lpstr>Urbain</vt:lpstr>
      <vt:lpstr>Urbain</vt:lpstr>
      <vt:lpstr>Slide 1</vt:lpstr>
      <vt:lpstr>PLAN </vt:lpstr>
      <vt:lpstr> LE SENEGAL</vt:lpstr>
      <vt:lpstr>CARTE ADMINISTRATIVE DU SENEGAL</vt:lpstr>
      <vt:lpstr>PARTIE I : Présentation  du SIG de l’ANSD (Sénégal)</vt:lpstr>
      <vt:lpstr>Slide 6</vt:lpstr>
      <vt:lpstr>Historique</vt:lpstr>
      <vt:lpstr>Historique</vt:lpstr>
      <vt:lpstr>Composantes</vt:lpstr>
      <vt:lpstr>Difficultés rencontrées</vt:lpstr>
      <vt:lpstr>PARTIE II : SIG outil de collecte et de diffusion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PERSPECTIVES</vt:lpstr>
      <vt:lpstr>Slide 34</vt:lpstr>
      <vt:lpstr>Slide 35</vt:lpstr>
      <vt:lpstr>Slide 36</vt:lpstr>
      <vt:lpstr>Slide 37</vt:lpstr>
    </vt:vector>
  </TitlesOfParts>
  <Company>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service  du SIG</dc:title>
  <dc:creator>DCSIG</dc:creator>
  <cp:lastModifiedBy>United Nations</cp:lastModifiedBy>
  <cp:revision>108</cp:revision>
  <cp:lastPrinted>1601-01-01T00:00:00Z</cp:lastPrinted>
  <dcterms:created xsi:type="dcterms:W3CDTF">2008-03-11T11:00:43Z</dcterms:created>
  <dcterms:modified xsi:type="dcterms:W3CDTF">2011-11-17T20:38:39Z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TC010690261036</vt:lpwstr>
  </property>
</Properties>
</file>